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4"/>
  </p:sldMasterIdLst>
  <p:notesMasterIdLst>
    <p:notesMasterId r:id="rId30"/>
  </p:notesMasterIdLst>
  <p:sldIdLst>
    <p:sldId id="594" r:id="rId5"/>
    <p:sldId id="963" r:id="rId6"/>
    <p:sldId id="965" r:id="rId7"/>
    <p:sldId id="1002" r:id="rId8"/>
    <p:sldId id="1003" r:id="rId9"/>
    <p:sldId id="1004" r:id="rId10"/>
    <p:sldId id="1005" r:id="rId11"/>
    <p:sldId id="1006" r:id="rId12"/>
    <p:sldId id="1007" r:id="rId13"/>
    <p:sldId id="1008" r:id="rId14"/>
    <p:sldId id="1009" r:id="rId15"/>
    <p:sldId id="1010" r:id="rId16"/>
    <p:sldId id="1011" r:id="rId17"/>
    <p:sldId id="1012" r:id="rId18"/>
    <p:sldId id="1016" r:id="rId19"/>
    <p:sldId id="651" r:id="rId20"/>
    <p:sldId id="1014" r:id="rId21"/>
    <p:sldId id="1015" r:id="rId22"/>
    <p:sldId id="664" r:id="rId23"/>
    <p:sldId id="1018" r:id="rId24"/>
    <p:sldId id="1019" r:id="rId25"/>
    <p:sldId id="1020" r:id="rId26"/>
    <p:sldId id="1017" r:id="rId27"/>
    <p:sldId id="975" r:id="rId28"/>
    <p:sldId id="980"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E9B530-95A6-404D-AD6A-04B2EE12373C}">
          <p14:sldIdLst>
            <p14:sldId id="594"/>
            <p14:sldId id="963"/>
          </p14:sldIdLst>
        </p14:section>
        <p14:section name="ACT Aspire Summative Reports Overview" id="{B4CA713C-9ECC-4E4A-9D54-C8FC3D85126C}">
          <p14:sldIdLst>
            <p14:sldId id="965"/>
            <p14:sldId id="1002"/>
            <p14:sldId id="1003"/>
            <p14:sldId id="1004"/>
            <p14:sldId id="1005"/>
            <p14:sldId id="1006"/>
            <p14:sldId id="1007"/>
            <p14:sldId id="1008"/>
            <p14:sldId id="1009"/>
            <p14:sldId id="1010"/>
            <p14:sldId id="1011"/>
            <p14:sldId id="1012"/>
            <p14:sldId id="1016"/>
          </p14:sldIdLst>
        </p14:section>
        <p14:section name="Downloading Summative Reports in PearsonAccess Next" id="{92AFAC51-78B5-4122-ABCF-17208ED32321}">
          <p14:sldIdLst>
            <p14:sldId id="651"/>
            <p14:sldId id="1014"/>
            <p14:sldId id="1015"/>
          </p14:sldIdLst>
        </p14:section>
        <p14:section name="OnDemand Reports" id="{62F70CC3-7F62-4E2D-88EC-102AFB319A3D}">
          <p14:sldIdLst>
            <p14:sldId id="664"/>
            <p14:sldId id="1018"/>
            <p14:sldId id="1019"/>
            <p14:sldId id="1020"/>
          </p14:sldIdLst>
        </p14:section>
        <p14:section name="Summative Report Resources" id="{2A9E61D1-C3E9-4D1D-A01A-4EC029ED0A85}">
          <p14:sldIdLst>
            <p14:sldId id="1017"/>
            <p14:sldId id="975"/>
            <p14:sldId id="98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307D16-E7F5-B8D3-45BA-2ED0BFA17A8B}" name="Wilson, Anjali" initials="AW" userId="S::Anjali.Wilson@azed.gov::6fb9fe0c-eef4-49a2-94c5-a7c632ecdc21" providerId="AD"/>
  <p188:author id="{D83A8146-C961-2058-D92C-AFDA930A4F7D}" name="Davenport, Sheri" initials="SD" userId="S::Sheri.Davenport@azed.gov::f64a3da6-cc64-471b-8855-5472f8d56e98" providerId="AD"/>
  <p188:author id="{76F67E47-FBC7-92A3-CC4B-0514246C4A41}" name="Oliver, Lisa" initials="LO" userId="S::Lisa.Oliver@azed.gov::7e0550a0-b0b6-469f-804e-ba562aa0b6f6" providerId="AD"/>
  <p188:author id="{8ED6A457-CF57-85A2-EC42-B9789C6191C3}" name="Middlebrook, Candis" initials="CM" userId="S::Candis.Middlebrook@azed.gov::ddd7cbf3-9156-4a93-9c07-d1b0eff58a81" providerId="AD"/>
  <p188:author id="{17969CA8-4CBF-547A-BBC7-942D076A07E8}" name="Erica Baltierra" initials="EB" userId="S::Erica.Baltierra@Pearson.com::186c0439-1aa7-4ba0-9b5e-2311e00a75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g Thomsen" initials="PT" lastIdx="1" clrIdx="0">
    <p:extLst>
      <p:ext uri="{19B8F6BF-5375-455C-9EA6-DF929625EA0E}">
        <p15:presenceInfo xmlns:p15="http://schemas.microsoft.com/office/powerpoint/2012/main" userId="S-1-5-21-1757981266-1343024091-725345543-53127" providerId="AD"/>
      </p:ext>
    </p:extLst>
  </p:cmAuthor>
  <p:cmAuthor id="2" name="Katie Wollan" initials="KW" lastIdx="44" clrIdx="1">
    <p:extLst>
      <p:ext uri="{19B8F6BF-5375-455C-9EA6-DF929625EA0E}">
        <p15:presenceInfo xmlns:p15="http://schemas.microsoft.com/office/powerpoint/2012/main" userId="S::WollanK@act.org::715bb043-a6c3-49f8-96c4-bea436eb35fb" providerId="AD"/>
      </p:ext>
    </p:extLst>
  </p:cmAuthor>
  <p:cmAuthor id="3" name="Mary Benson" initials="MB" lastIdx="1" clrIdx="2">
    <p:extLst>
      <p:ext uri="{19B8F6BF-5375-455C-9EA6-DF929625EA0E}">
        <p15:presenceInfo xmlns:p15="http://schemas.microsoft.com/office/powerpoint/2012/main" userId="S::bensonm@act.org::212d17ff-f0bd-4a03-b895-0d471b0d7b12" providerId="AD"/>
      </p:ext>
    </p:extLst>
  </p:cmAuthor>
  <p:cmAuthor id="4" name="Sarah Brannaman" initials="SB" lastIdx="2" clrIdx="3">
    <p:extLst>
      <p:ext uri="{19B8F6BF-5375-455C-9EA6-DF929625EA0E}">
        <p15:presenceInfo xmlns:p15="http://schemas.microsoft.com/office/powerpoint/2012/main" userId="S::brannams@act.org::06d540aa-ce2b-4241-bc8a-58f73f6d5fb7" providerId="AD"/>
      </p:ext>
    </p:extLst>
  </p:cmAuthor>
  <p:cmAuthor id="5" name="Chelsea Dowdell" initials="CD" lastIdx="4" clrIdx="4">
    <p:extLst>
      <p:ext uri="{19B8F6BF-5375-455C-9EA6-DF929625EA0E}">
        <p15:presenceInfo xmlns:p15="http://schemas.microsoft.com/office/powerpoint/2012/main" userId="S::dowdellc@act.org::8dcba878-9c1d-44a9-86c9-e374c77792ce" providerId="AD"/>
      </p:ext>
    </p:extLst>
  </p:cmAuthor>
  <p:cmAuthor id="6" name="Grace McGovern" initials="GM" lastIdx="5" clrIdx="5">
    <p:extLst>
      <p:ext uri="{19B8F6BF-5375-455C-9EA6-DF929625EA0E}">
        <p15:presenceInfo xmlns:p15="http://schemas.microsoft.com/office/powerpoint/2012/main" userId="S::mcgoverg@act.org::73a5b00c-7c2f-4e78-b367-d7f4f0e7d3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AA"/>
    <a:srgbClr val="3169C5"/>
    <a:srgbClr val="225837"/>
    <a:srgbClr val="085DC2"/>
    <a:srgbClr val="679CBA"/>
    <a:srgbClr val="064187"/>
    <a:srgbClr val="CFF1FD"/>
    <a:srgbClr val="FFFFFF"/>
    <a:srgbClr val="BCCADA"/>
    <a:srgbClr val="042E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28" autoAdjust="0"/>
    <p:restoredTop sz="73123" autoAdjust="0"/>
  </p:normalViewPr>
  <p:slideViewPr>
    <p:cSldViewPr snapToGrid="0">
      <p:cViewPr varScale="1">
        <p:scale>
          <a:sx n="73" d="100"/>
          <a:sy n="73" d="100"/>
        </p:scale>
        <p:origin x="1698" y="294"/>
      </p:cViewPr>
      <p:guideLst/>
    </p:cSldViewPr>
  </p:slideViewPr>
  <p:outlineViewPr>
    <p:cViewPr>
      <p:scale>
        <a:sx n="33" d="100"/>
        <a:sy n="33" d="100"/>
      </p:scale>
      <p:origin x="0" y="-7344"/>
    </p:cViewPr>
  </p:outlineViewPr>
  <p:notesTextViewPr>
    <p:cViewPr>
      <p:scale>
        <a:sx n="125" d="100"/>
        <a:sy n="125" d="100"/>
      </p:scale>
      <p:origin x="0" y="0"/>
    </p:cViewPr>
  </p:notesTextViewPr>
  <p:sorterViewPr>
    <p:cViewPr>
      <p:scale>
        <a:sx n="100" d="100"/>
        <a:sy n="100" d="100"/>
      </p:scale>
      <p:origin x="0" y="-25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2" cy="2872412"/>
          </a:xfrm>
          <a:prstGeom prst="rect">
            <a:avLst/>
          </a:prstGeom>
        </p:spPr>
        <p:txBody>
          <a:bodyPr vert="horz" lIns="184325" tIns="92162" rIns="184325" bIns="92162" rtlCol="0"/>
          <a:lstStyle>
            <a:lvl1pPr algn="l">
              <a:defRPr sz="2400"/>
            </a:lvl1pPr>
          </a:lstStyle>
          <a:p>
            <a:endParaRPr lang="en-US"/>
          </a:p>
        </p:txBody>
      </p:sp>
      <p:sp>
        <p:nvSpPr>
          <p:cNvPr id="3" name="Date Placeholder 2"/>
          <p:cNvSpPr>
            <a:spLocks noGrp="1"/>
          </p:cNvSpPr>
          <p:nvPr>
            <p:ph type="dt" idx="1"/>
          </p:nvPr>
        </p:nvSpPr>
        <p:spPr>
          <a:xfrm>
            <a:off x="4143584" y="1"/>
            <a:ext cx="3169922" cy="2872412"/>
          </a:xfrm>
          <a:prstGeom prst="rect">
            <a:avLst/>
          </a:prstGeom>
        </p:spPr>
        <p:txBody>
          <a:bodyPr vert="horz" lIns="184325" tIns="92162" rIns="184325" bIns="92162" rtlCol="0"/>
          <a:lstStyle>
            <a:lvl1pPr algn="r">
              <a:defRPr sz="2400"/>
            </a:lvl1pPr>
          </a:lstStyle>
          <a:p>
            <a:fld id="{FAF1A3ED-2B17-4FDF-A2D5-438603460693}" type="datetimeFigureOut">
              <a:rPr lang="en-US" smtClean="0"/>
              <a:t>1/9/2026</a:t>
            </a:fld>
            <a:endParaRPr lang="en-US"/>
          </a:p>
        </p:txBody>
      </p:sp>
      <p:sp>
        <p:nvSpPr>
          <p:cNvPr id="4" name="Slide Image Placeholder 3"/>
          <p:cNvSpPr>
            <a:spLocks noGrp="1" noRot="1" noChangeAspect="1"/>
          </p:cNvSpPr>
          <p:nvPr>
            <p:ph type="sldImg" idx="2"/>
          </p:nvPr>
        </p:nvSpPr>
        <p:spPr>
          <a:xfrm>
            <a:off x="-13519150" y="7156450"/>
            <a:ext cx="34353500" cy="19323050"/>
          </a:xfrm>
          <a:prstGeom prst="rect">
            <a:avLst/>
          </a:prstGeom>
          <a:noFill/>
          <a:ln w="12700">
            <a:solidFill>
              <a:prstClr val="black"/>
            </a:solidFill>
          </a:ln>
        </p:spPr>
        <p:txBody>
          <a:bodyPr vert="horz" lIns="184325" tIns="92162" rIns="184325" bIns="92162" rtlCol="0" anchor="ctr"/>
          <a:lstStyle/>
          <a:p>
            <a:endParaRPr lang="en-US"/>
          </a:p>
        </p:txBody>
      </p:sp>
      <p:sp>
        <p:nvSpPr>
          <p:cNvPr id="5" name="Notes Placeholder 4"/>
          <p:cNvSpPr>
            <a:spLocks noGrp="1"/>
          </p:cNvSpPr>
          <p:nvPr>
            <p:ph type="body" sz="quarter" idx="3"/>
          </p:nvPr>
        </p:nvSpPr>
        <p:spPr>
          <a:xfrm>
            <a:off x="731522" y="27551270"/>
            <a:ext cx="5852160" cy="22541947"/>
          </a:xfrm>
          <a:prstGeom prst="rect">
            <a:avLst/>
          </a:prstGeom>
        </p:spPr>
        <p:txBody>
          <a:bodyPr vert="horz" lIns="184325" tIns="92162" rIns="184325" bIns="921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54376989"/>
            <a:ext cx="3169922" cy="2872405"/>
          </a:xfrm>
          <a:prstGeom prst="rect">
            <a:avLst/>
          </a:prstGeom>
        </p:spPr>
        <p:txBody>
          <a:bodyPr vert="horz" lIns="184325" tIns="92162" rIns="184325" bIns="92162" rtlCol="0" anchor="b"/>
          <a:lstStyle>
            <a:lvl1pPr algn="l">
              <a:defRPr sz="2400"/>
            </a:lvl1pPr>
          </a:lstStyle>
          <a:p>
            <a:endParaRPr lang="en-US"/>
          </a:p>
        </p:txBody>
      </p:sp>
      <p:sp>
        <p:nvSpPr>
          <p:cNvPr id="7" name="Slide Number Placeholder 6"/>
          <p:cNvSpPr>
            <a:spLocks noGrp="1"/>
          </p:cNvSpPr>
          <p:nvPr>
            <p:ph type="sldNum" sz="quarter" idx="5"/>
          </p:nvPr>
        </p:nvSpPr>
        <p:spPr>
          <a:xfrm>
            <a:off x="4143584" y="54376989"/>
            <a:ext cx="3169922" cy="2872405"/>
          </a:xfrm>
          <a:prstGeom prst="rect">
            <a:avLst/>
          </a:prstGeom>
        </p:spPr>
        <p:txBody>
          <a:bodyPr vert="horz" lIns="184325" tIns="92162" rIns="184325" bIns="92162" rtlCol="0" anchor="b"/>
          <a:lstStyle>
            <a:lvl1pPr algn="r">
              <a:defRPr sz="2400"/>
            </a:lvl1pPr>
          </a:lstStyle>
          <a:p>
            <a:fld id="{956576B1-050D-4437-B39B-62987BEAE224}" type="slidenum">
              <a:rPr lang="en-US" smtClean="0"/>
              <a:t>‹#›</a:t>
            </a:fld>
            <a:endParaRPr lang="en-US"/>
          </a:p>
        </p:txBody>
      </p:sp>
    </p:spTree>
    <p:extLst>
      <p:ext uri="{BB962C8B-B14F-4D97-AF65-F5344CB8AC3E}">
        <p14:creationId xmlns:p14="http://schemas.microsoft.com/office/powerpoint/2010/main" val="429160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3248">
              <a:defRPr/>
            </a:pPr>
            <a:r>
              <a:rPr lang="en-US" dirty="0"/>
              <a:t>Welcome to the </a:t>
            </a:r>
            <a:r>
              <a:rPr lang="en-US" i="1" dirty="0"/>
              <a:t>ACT Aspire Summative Reports </a:t>
            </a:r>
            <a:r>
              <a:rPr lang="en-US" dirty="0"/>
              <a:t>training. This training provides information about the ACT</a:t>
            </a:r>
            <a:r>
              <a:rPr lang="en-US" sz="2400" baseline="30000" dirty="0"/>
              <a:t>®</a:t>
            </a:r>
            <a:r>
              <a:rPr lang="en-US" dirty="0"/>
              <a:t> Aspire</a:t>
            </a:r>
            <a:r>
              <a:rPr lang="en-US" sz="2400" baseline="30000" dirty="0"/>
              <a:t>®</a:t>
            </a:r>
            <a:r>
              <a:rPr lang="en-US" dirty="0"/>
              <a:t> Summative Reports, including what </a:t>
            </a:r>
            <a:r>
              <a:rPr lang="en-US" b="0" dirty="0"/>
              <a:t>data</a:t>
            </a:r>
            <a:r>
              <a:rPr lang="en-US" dirty="0"/>
              <a:t> is provided, where to locate the reports, and additional resources available. </a:t>
            </a:r>
          </a:p>
          <a:p>
            <a:pPr defTabSz="1843248">
              <a:defRPr/>
            </a:pPr>
            <a:endParaRPr lang="en-US" strike="sngStrike"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1</a:t>
            </a:fld>
            <a:endParaRPr lang="en-US"/>
          </a:p>
        </p:txBody>
      </p:sp>
    </p:spTree>
    <p:extLst>
      <p:ext uri="{BB962C8B-B14F-4D97-AF65-F5344CB8AC3E}">
        <p14:creationId xmlns:p14="http://schemas.microsoft.com/office/powerpoint/2010/main" val="3820033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AA335-0E69-43F9-881F-5FD33827F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2CEA5-15A9-B804-D551-E21BE0A0F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1DA00-1A47-542D-179F-C9724FFB010D}"/>
              </a:ext>
            </a:extLst>
          </p:cNvPr>
          <p:cNvSpPr>
            <a:spLocks noGrp="1"/>
          </p:cNvSpPr>
          <p:nvPr>
            <p:ph type="body" idx="1"/>
          </p:nvPr>
        </p:nvSpPr>
        <p:spPr/>
        <p:txBody>
          <a:bodyPr/>
          <a:lstStyle/>
          <a:p>
            <a:pPr defTabSz="1843248">
              <a:defRPr/>
            </a:pPr>
            <a:r>
              <a:rPr lang="en-US" b="0" dirty="0"/>
              <a:t>The Skill Proficiency by Demographic report is organized by demographics and indicates whether or not each demographic is within or below the ACT Readiness Range in each reporting category for that subject.</a:t>
            </a:r>
          </a:p>
          <a:p>
            <a:endParaRPr lang="en-US" dirty="0"/>
          </a:p>
        </p:txBody>
      </p:sp>
      <p:sp>
        <p:nvSpPr>
          <p:cNvPr id="4" name="Slide Number Placeholder 3">
            <a:extLst>
              <a:ext uri="{FF2B5EF4-FFF2-40B4-BE49-F238E27FC236}">
                <a16:creationId xmlns:a16="http://schemas.microsoft.com/office/drawing/2014/main" id="{A666B151-D329-AA01-48C3-6A933C6D9DD5}"/>
              </a:ext>
            </a:extLst>
          </p:cNvPr>
          <p:cNvSpPr>
            <a:spLocks noGrp="1"/>
          </p:cNvSpPr>
          <p:nvPr>
            <p:ph type="sldNum" sz="quarter" idx="5"/>
          </p:nvPr>
        </p:nvSpPr>
        <p:spPr/>
        <p:txBody>
          <a:bodyPr/>
          <a:lstStyle/>
          <a:p>
            <a:fld id="{956576B1-050D-4437-B39B-62987BEAE224}" type="slidenum">
              <a:rPr lang="en-US" smtClean="0"/>
              <a:t>10</a:t>
            </a:fld>
            <a:endParaRPr lang="en-US"/>
          </a:p>
        </p:txBody>
      </p:sp>
    </p:spTree>
    <p:extLst>
      <p:ext uri="{BB962C8B-B14F-4D97-AF65-F5344CB8AC3E}">
        <p14:creationId xmlns:p14="http://schemas.microsoft.com/office/powerpoint/2010/main" val="2459914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CDF3A-4502-B768-6B66-0556B5E4A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CF972-DA8C-E00F-057D-61D576B50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6510C-B368-8392-DE44-8A34D1379D60}"/>
              </a:ext>
            </a:extLst>
          </p:cNvPr>
          <p:cNvSpPr>
            <a:spLocks noGrp="1"/>
          </p:cNvSpPr>
          <p:nvPr>
            <p:ph type="body" idx="1"/>
          </p:nvPr>
        </p:nvSpPr>
        <p:spPr/>
        <p:txBody>
          <a:bodyPr/>
          <a:lstStyle/>
          <a:p>
            <a:pPr defTabSz="1843248">
              <a:defRPr/>
            </a:pPr>
            <a:r>
              <a:rPr lang="en-US" b="0" strike="noStrike" dirty="0"/>
              <a:t>The </a:t>
            </a:r>
            <a:r>
              <a:rPr lang="en-US" b="0" dirty="0"/>
              <a:t>Skill Proficiency by Subject report provides a roster of students, organized by readiness level, along with their subject score. The report also indicates whether or not each student is within or below the ACT Readiness Range in each reporting category for that subject.</a:t>
            </a:r>
          </a:p>
          <a:p>
            <a:pPr defTabSz="1843248">
              <a:defRPr/>
            </a:pPr>
            <a:endParaRPr lang="en-US" dirty="0"/>
          </a:p>
        </p:txBody>
      </p:sp>
      <p:sp>
        <p:nvSpPr>
          <p:cNvPr id="4" name="Slide Number Placeholder 3">
            <a:extLst>
              <a:ext uri="{FF2B5EF4-FFF2-40B4-BE49-F238E27FC236}">
                <a16:creationId xmlns:a16="http://schemas.microsoft.com/office/drawing/2014/main" id="{00B513A8-110A-9C7D-612B-811FF6E84A85}"/>
              </a:ext>
            </a:extLst>
          </p:cNvPr>
          <p:cNvSpPr>
            <a:spLocks noGrp="1"/>
          </p:cNvSpPr>
          <p:nvPr>
            <p:ph type="sldNum" sz="quarter" idx="5"/>
          </p:nvPr>
        </p:nvSpPr>
        <p:spPr/>
        <p:txBody>
          <a:bodyPr/>
          <a:lstStyle/>
          <a:p>
            <a:fld id="{956576B1-050D-4437-B39B-62987BEAE224}" type="slidenum">
              <a:rPr lang="en-US" smtClean="0"/>
              <a:t>11</a:t>
            </a:fld>
            <a:endParaRPr lang="en-US"/>
          </a:p>
        </p:txBody>
      </p:sp>
    </p:spTree>
    <p:extLst>
      <p:ext uri="{BB962C8B-B14F-4D97-AF65-F5344CB8AC3E}">
        <p14:creationId xmlns:p14="http://schemas.microsoft.com/office/powerpoint/2010/main" val="1498385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4DF05-2699-8048-F2CA-99F216633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9ED71-75F3-E8DA-13F6-1BAF9ABF5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DF6E5-2562-6F12-99D4-FDF9483F9522}"/>
              </a:ext>
            </a:extLst>
          </p:cNvPr>
          <p:cNvSpPr>
            <a:spLocks noGrp="1"/>
          </p:cNvSpPr>
          <p:nvPr>
            <p:ph type="body" idx="1"/>
          </p:nvPr>
        </p:nvSpPr>
        <p:spPr/>
        <p:txBody>
          <a:bodyPr/>
          <a:lstStyle/>
          <a:p>
            <a:pPr defTabSz="1843248">
              <a:defRPr/>
            </a:pPr>
            <a:r>
              <a:rPr lang="en-US" dirty="0"/>
              <a:t>The Skill Proficiency by School </a:t>
            </a:r>
            <a:r>
              <a:rPr lang="en-US" strike="noStrike" dirty="0"/>
              <a:t>report</a:t>
            </a:r>
            <a:r>
              <a:rPr lang="en-US" strike="noStrike" baseline="0" dirty="0"/>
              <a:t> </a:t>
            </a:r>
            <a:r>
              <a:rPr lang="en-US" strike="noStrike" dirty="0"/>
              <a:t>provides</a:t>
            </a:r>
            <a:r>
              <a:rPr lang="en-US" dirty="0"/>
              <a:t> </a:t>
            </a:r>
            <a:r>
              <a:rPr lang="en-US" sz="2400" dirty="0"/>
              <a:t>scale and skill score summary by school and subject.</a:t>
            </a:r>
            <a:endParaRPr lang="en-US" dirty="0"/>
          </a:p>
        </p:txBody>
      </p:sp>
      <p:sp>
        <p:nvSpPr>
          <p:cNvPr id="4" name="Slide Number Placeholder 3">
            <a:extLst>
              <a:ext uri="{FF2B5EF4-FFF2-40B4-BE49-F238E27FC236}">
                <a16:creationId xmlns:a16="http://schemas.microsoft.com/office/drawing/2014/main" id="{CFAE4FA9-397A-D5D7-96A4-D10E18F94B09}"/>
              </a:ext>
            </a:extLst>
          </p:cNvPr>
          <p:cNvSpPr>
            <a:spLocks noGrp="1"/>
          </p:cNvSpPr>
          <p:nvPr>
            <p:ph type="sldNum" sz="quarter" idx="5"/>
          </p:nvPr>
        </p:nvSpPr>
        <p:spPr/>
        <p:txBody>
          <a:bodyPr/>
          <a:lstStyle/>
          <a:p>
            <a:fld id="{956576B1-050D-4437-B39B-62987BEAE224}" type="slidenum">
              <a:rPr lang="en-US" smtClean="0"/>
              <a:t>12</a:t>
            </a:fld>
            <a:endParaRPr lang="en-US"/>
          </a:p>
        </p:txBody>
      </p:sp>
    </p:spTree>
    <p:extLst>
      <p:ext uri="{BB962C8B-B14F-4D97-AF65-F5344CB8AC3E}">
        <p14:creationId xmlns:p14="http://schemas.microsoft.com/office/powerpoint/2010/main" val="406670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C091E-B961-484E-C844-0108315C0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900FB-D29D-6BE2-9392-706B09A71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A0F58-2558-C917-3090-72811E80299D}"/>
              </a:ext>
            </a:extLst>
          </p:cNvPr>
          <p:cNvSpPr>
            <a:spLocks noGrp="1"/>
          </p:cNvSpPr>
          <p:nvPr>
            <p:ph type="body" idx="1"/>
          </p:nvPr>
        </p:nvSpPr>
        <p:spPr/>
        <p:txBody>
          <a:bodyPr/>
          <a:lstStyle/>
          <a:p>
            <a:pPr defTabSz="1843248">
              <a:defRPr/>
            </a:pPr>
            <a:r>
              <a:rPr lang="en-US" dirty="0"/>
              <a:t>The one-page Individual Student Report is a print-friendly version of the student report that provides a</a:t>
            </a:r>
            <a:r>
              <a:rPr lang="en-US" sz="2400" dirty="0"/>
              <a:t>ll student scores, including reporting category performance and readiness. National Percentile Rank, Predicted ACT Score, ELA score, STEM score, Progress with Text Complexity, and Progress Toward Career Readiness Indicator are also included.</a:t>
            </a:r>
          </a:p>
          <a:p>
            <a:endParaRPr lang="en-US" dirty="0"/>
          </a:p>
        </p:txBody>
      </p:sp>
      <p:sp>
        <p:nvSpPr>
          <p:cNvPr id="4" name="Slide Number Placeholder 3">
            <a:extLst>
              <a:ext uri="{FF2B5EF4-FFF2-40B4-BE49-F238E27FC236}">
                <a16:creationId xmlns:a16="http://schemas.microsoft.com/office/drawing/2014/main" id="{33E4FD38-5258-F4D3-A985-4577808FD076}"/>
              </a:ext>
            </a:extLst>
          </p:cNvPr>
          <p:cNvSpPr>
            <a:spLocks noGrp="1"/>
          </p:cNvSpPr>
          <p:nvPr>
            <p:ph type="sldNum" sz="quarter" idx="5"/>
          </p:nvPr>
        </p:nvSpPr>
        <p:spPr/>
        <p:txBody>
          <a:bodyPr/>
          <a:lstStyle/>
          <a:p>
            <a:fld id="{956576B1-050D-4437-B39B-62987BEAE224}" type="slidenum">
              <a:rPr lang="en-US" smtClean="0"/>
              <a:t>13</a:t>
            </a:fld>
            <a:endParaRPr lang="en-US"/>
          </a:p>
        </p:txBody>
      </p:sp>
    </p:spTree>
    <p:extLst>
      <p:ext uri="{BB962C8B-B14F-4D97-AF65-F5344CB8AC3E}">
        <p14:creationId xmlns:p14="http://schemas.microsoft.com/office/powerpoint/2010/main" val="3783350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9E50F-73C9-30A4-83CE-49887843A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849B8-3538-F2A9-E7CC-A4B0C8C62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0BB19-D858-22F9-1C9B-3B9BF39017C1}"/>
              </a:ext>
            </a:extLst>
          </p:cNvPr>
          <p:cNvSpPr>
            <a:spLocks noGrp="1"/>
          </p:cNvSpPr>
          <p:nvPr>
            <p:ph type="body" idx="1"/>
          </p:nvPr>
        </p:nvSpPr>
        <p:spPr/>
        <p:txBody>
          <a:bodyPr/>
          <a:lstStyle/>
          <a:p>
            <a:pPr>
              <a:spcBef>
                <a:spcPts val="2419"/>
              </a:spcBef>
            </a:pPr>
            <a:r>
              <a:rPr lang="en-US" dirty="0"/>
              <a:t>The two-page Individual Student Report</a:t>
            </a:r>
            <a:r>
              <a:rPr lang="en-US" strike="noStrike" baseline="0" dirty="0"/>
              <a:t> </a:t>
            </a:r>
            <a:r>
              <a:rPr lang="en-US" dirty="0"/>
              <a:t>includes </a:t>
            </a:r>
            <a:r>
              <a:rPr lang="en-US" sz="4800" dirty="0"/>
              <a:t>all student scores, including reporting category performance and readiness. This report includes graphic representations of the results along with improvement ideas for students.</a:t>
            </a:r>
          </a:p>
          <a:p>
            <a:endParaRPr lang="en-US" dirty="0"/>
          </a:p>
        </p:txBody>
      </p:sp>
      <p:sp>
        <p:nvSpPr>
          <p:cNvPr id="4" name="Slide Number Placeholder 3">
            <a:extLst>
              <a:ext uri="{FF2B5EF4-FFF2-40B4-BE49-F238E27FC236}">
                <a16:creationId xmlns:a16="http://schemas.microsoft.com/office/drawing/2014/main" id="{3B92AADF-02A7-BA98-FCE0-5DC807185B0D}"/>
              </a:ext>
            </a:extLst>
          </p:cNvPr>
          <p:cNvSpPr>
            <a:spLocks noGrp="1"/>
          </p:cNvSpPr>
          <p:nvPr>
            <p:ph type="sldNum" sz="quarter" idx="5"/>
          </p:nvPr>
        </p:nvSpPr>
        <p:spPr/>
        <p:txBody>
          <a:bodyPr/>
          <a:lstStyle/>
          <a:p>
            <a:fld id="{956576B1-050D-4437-B39B-62987BEAE224}" type="slidenum">
              <a:rPr lang="en-US" smtClean="0"/>
              <a:t>14</a:t>
            </a:fld>
            <a:endParaRPr lang="en-US"/>
          </a:p>
        </p:txBody>
      </p:sp>
    </p:spTree>
    <p:extLst>
      <p:ext uri="{BB962C8B-B14F-4D97-AF65-F5344CB8AC3E}">
        <p14:creationId xmlns:p14="http://schemas.microsoft.com/office/powerpoint/2010/main" val="354954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71033-3E11-D079-AC87-319D4FB9D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79167-34F9-E69F-1FBA-3CACDB119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F6F1E-BC2D-477C-B030-3AAD970695D6}"/>
              </a:ext>
            </a:extLst>
          </p:cNvPr>
          <p:cNvSpPr>
            <a:spLocks noGrp="1"/>
          </p:cNvSpPr>
          <p:nvPr>
            <p:ph type="body" idx="1"/>
          </p:nvPr>
        </p:nvSpPr>
        <p:spPr/>
        <p:txBody>
          <a:bodyPr/>
          <a:lstStyle/>
          <a:p>
            <a:pPr>
              <a:spcBef>
                <a:spcPts val="2419"/>
              </a:spcBef>
            </a:pPr>
            <a:r>
              <a:rPr lang="en-US" dirty="0"/>
              <a:t>The </a:t>
            </a:r>
            <a:r>
              <a:rPr lang="en-US" b="0" dirty="0"/>
              <a:t>Student </a:t>
            </a:r>
            <a:r>
              <a:rPr lang="en-US" dirty="0"/>
              <a:t>Performance File (SPF) is a .csv file and includes a complete listing of student scores for the district, as well as a breakdown of the Composite National Percentile Rank, ACT Aspire Composite Score, Readiness Benchmark, and Predicted Scores. The SPF can be converted to an Excel file with standard columns. </a:t>
            </a:r>
          </a:p>
          <a:p>
            <a:pPr>
              <a:spcBef>
                <a:spcPts val="2419"/>
              </a:spcBef>
            </a:pPr>
            <a:endParaRPr lang="en-US" dirty="0"/>
          </a:p>
          <a:p>
            <a:pPr>
              <a:spcBef>
                <a:spcPts val="2419"/>
              </a:spcBef>
            </a:pPr>
            <a:r>
              <a:rPr lang="en-US" dirty="0"/>
              <a:t>For support in understanding the information provided in the SPF, the</a:t>
            </a:r>
            <a:r>
              <a:rPr lang="en-US" b="0" dirty="0"/>
              <a:t> Student </a:t>
            </a:r>
            <a:r>
              <a:rPr lang="en-US" dirty="0"/>
              <a:t>Performance File Layout is available on the Aspire Support Page. This layout provides a listing of all columns included in the </a:t>
            </a:r>
            <a:r>
              <a:rPr lang="en-US" b="0" dirty="0"/>
              <a:t>Student</a:t>
            </a:r>
            <a:r>
              <a:rPr lang="en-US" dirty="0"/>
              <a:t> Performance File along with a description of the information contained in each column. The link to the ACT Aspire Support page will be provided at the end of this training.</a:t>
            </a:r>
          </a:p>
        </p:txBody>
      </p:sp>
      <p:sp>
        <p:nvSpPr>
          <p:cNvPr id="4" name="Slide Number Placeholder 3">
            <a:extLst>
              <a:ext uri="{FF2B5EF4-FFF2-40B4-BE49-F238E27FC236}">
                <a16:creationId xmlns:a16="http://schemas.microsoft.com/office/drawing/2014/main" id="{2EFF9330-FFDC-DE60-B52D-62D2A8D144EC}"/>
              </a:ext>
            </a:extLst>
          </p:cNvPr>
          <p:cNvSpPr>
            <a:spLocks noGrp="1"/>
          </p:cNvSpPr>
          <p:nvPr>
            <p:ph type="sldNum" sz="quarter" idx="5"/>
          </p:nvPr>
        </p:nvSpPr>
        <p:spPr/>
        <p:txBody>
          <a:bodyPr/>
          <a:lstStyle/>
          <a:p>
            <a:fld id="{956576B1-050D-4437-B39B-62987BEAE224}" type="slidenum">
              <a:rPr lang="en-US" smtClean="0"/>
              <a:t>15</a:t>
            </a:fld>
            <a:endParaRPr lang="en-US"/>
          </a:p>
        </p:txBody>
      </p:sp>
    </p:spTree>
    <p:extLst>
      <p:ext uri="{BB962C8B-B14F-4D97-AF65-F5344CB8AC3E}">
        <p14:creationId xmlns:p14="http://schemas.microsoft.com/office/powerpoint/2010/main" val="2103083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we will review how to locate and download the ACT Aspire Summative Reports in PearsonAccess</a:t>
            </a:r>
            <a:r>
              <a:rPr lang="en-US" baseline="30000" dirty="0"/>
              <a:t>next</a:t>
            </a:r>
            <a:r>
              <a:rPr lang="en-US" baseline="0" dirty="0"/>
              <a:t>. </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16</a:t>
            </a:fld>
            <a:endParaRPr lang="en-US"/>
          </a:p>
        </p:txBody>
      </p:sp>
    </p:spTree>
    <p:extLst>
      <p:ext uri="{BB962C8B-B14F-4D97-AF65-F5344CB8AC3E}">
        <p14:creationId xmlns:p14="http://schemas.microsoft.com/office/powerpoint/2010/main" val="3561335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1196-3421-3A67-72CB-024F56161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D4E59-A889-6051-25FC-AC080D36F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29B19-8D93-B75C-BE1A-7FDB1271559A}"/>
              </a:ext>
            </a:extLst>
          </p:cNvPr>
          <p:cNvSpPr>
            <a:spLocks noGrp="1"/>
          </p:cNvSpPr>
          <p:nvPr>
            <p:ph type="body" idx="1"/>
          </p:nvPr>
        </p:nvSpPr>
        <p:spPr/>
        <p:txBody>
          <a:bodyPr/>
          <a:lstStyle/>
          <a:p>
            <a:r>
              <a:rPr lang="en-US" strike="noStrike" baseline="0" dirty="0"/>
              <a:t>F</a:t>
            </a:r>
            <a:r>
              <a:rPr lang="en-US" dirty="0"/>
              <a:t>rom the </a:t>
            </a:r>
            <a:r>
              <a:rPr lang="en-US" dirty="0" err="1"/>
              <a:t>PearsonAccess</a:t>
            </a:r>
            <a:r>
              <a:rPr lang="en-US" baseline="30000" dirty="0" err="1"/>
              <a:t>next</a:t>
            </a:r>
            <a:r>
              <a:rPr lang="en-US" dirty="0"/>
              <a:t> homepage, select “Published Reports” from the Reports menu.</a:t>
            </a:r>
          </a:p>
          <a:p>
            <a:endParaRPr lang="en-US" dirty="0"/>
          </a:p>
          <a:p>
            <a:r>
              <a:rPr lang="en-US" dirty="0"/>
              <a:t>On the Published Reports page, you may use the filters on the left side of the screen to narrow down your results. </a:t>
            </a:r>
          </a:p>
          <a:p>
            <a:endParaRPr lang="en-US" dirty="0"/>
          </a:p>
          <a:p>
            <a:r>
              <a:rPr lang="en-US" dirty="0"/>
              <a:t>The Organization Type filter may be used to filter district level or school level reports only for district level users.</a:t>
            </a:r>
          </a:p>
          <a:p>
            <a:endParaRPr lang="en-US" dirty="0"/>
          </a:p>
          <a:p>
            <a:r>
              <a:rPr lang="en-US" dirty="0"/>
              <a:t>The Organization Name filter may be used to filter for a specific school.</a:t>
            </a:r>
          </a:p>
          <a:p>
            <a:endParaRPr lang="en-US" dirty="0"/>
          </a:p>
          <a:p>
            <a:endParaRPr lang="en-US" dirty="0"/>
          </a:p>
        </p:txBody>
      </p:sp>
      <p:sp>
        <p:nvSpPr>
          <p:cNvPr id="4" name="Slide Number Placeholder 3">
            <a:extLst>
              <a:ext uri="{FF2B5EF4-FFF2-40B4-BE49-F238E27FC236}">
                <a16:creationId xmlns:a16="http://schemas.microsoft.com/office/drawing/2014/main" id="{B172A5A1-8144-8DBB-6152-52D168E58113}"/>
              </a:ext>
            </a:extLst>
          </p:cNvPr>
          <p:cNvSpPr>
            <a:spLocks noGrp="1"/>
          </p:cNvSpPr>
          <p:nvPr>
            <p:ph type="sldNum" sz="quarter" idx="5"/>
          </p:nvPr>
        </p:nvSpPr>
        <p:spPr/>
        <p:txBody>
          <a:bodyPr/>
          <a:lstStyle/>
          <a:p>
            <a:fld id="{956576B1-050D-4437-B39B-62987BEAE224}" type="slidenum">
              <a:rPr lang="en-US" smtClean="0"/>
              <a:t>17</a:t>
            </a:fld>
            <a:endParaRPr lang="en-US"/>
          </a:p>
        </p:txBody>
      </p:sp>
    </p:spTree>
    <p:extLst>
      <p:ext uri="{BB962C8B-B14F-4D97-AF65-F5344CB8AC3E}">
        <p14:creationId xmlns:p14="http://schemas.microsoft.com/office/powerpoint/2010/main" val="3175310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786C8-8814-6A31-FE4F-1D2C362C3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C4DDF-4390-3B4B-FF8D-665C46DF6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340E8-0A2B-ADCF-6AEE-39CB3F7E2327}"/>
              </a:ext>
            </a:extLst>
          </p:cNvPr>
          <p:cNvSpPr>
            <a:spLocks noGrp="1"/>
          </p:cNvSpPr>
          <p:nvPr>
            <p:ph type="body" idx="1"/>
          </p:nvPr>
        </p:nvSpPr>
        <p:spPr/>
        <p:txBody>
          <a:bodyPr/>
          <a:lstStyle/>
          <a:p>
            <a:r>
              <a:rPr lang="en-US" dirty="0"/>
              <a:t>To view and </a:t>
            </a:r>
            <a:r>
              <a:rPr lang="en-US" b="0" dirty="0"/>
              <a:t>download a </a:t>
            </a:r>
            <a:r>
              <a:rPr lang="en-US" dirty="0"/>
              <a:t>Summative Report or the </a:t>
            </a:r>
            <a:r>
              <a:rPr lang="en-US" b="0" dirty="0"/>
              <a:t>Student Performance File</a:t>
            </a:r>
            <a:r>
              <a:rPr lang="en-US" dirty="0"/>
              <a:t>, click on the desired file name hyperlink. Save the file according to the process for your browser.</a:t>
            </a:r>
          </a:p>
          <a:p>
            <a:endParaRPr lang="en-US" dirty="0"/>
          </a:p>
          <a:p>
            <a:endParaRPr lang="en-US" dirty="0"/>
          </a:p>
        </p:txBody>
      </p:sp>
      <p:sp>
        <p:nvSpPr>
          <p:cNvPr id="4" name="Slide Number Placeholder 3">
            <a:extLst>
              <a:ext uri="{FF2B5EF4-FFF2-40B4-BE49-F238E27FC236}">
                <a16:creationId xmlns:a16="http://schemas.microsoft.com/office/drawing/2014/main" id="{1557F96A-3E11-53F6-F4D6-4543E9C6FDB1}"/>
              </a:ext>
            </a:extLst>
          </p:cNvPr>
          <p:cNvSpPr>
            <a:spLocks noGrp="1"/>
          </p:cNvSpPr>
          <p:nvPr>
            <p:ph type="sldNum" sz="quarter" idx="5"/>
          </p:nvPr>
        </p:nvSpPr>
        <p:spPr/>
        <p:txBody>
          <a:bodyPr/>
          <a:lstStyle/>
          <a:p>
            <a:fld id="{956576B1-050D-4437-B39B-62987BEAE224}" type="slidenum">
              <a:rPr lang="en-US" smtClean="0"/>
              <a:t>18</a:t>
            </a:fld>
            <a:endParaRPr lang="en-US"/>
          </a:p>
        </p:txBody>
      </p:sp>
    </p:spTree>
    <p:extLst>
      <p:ext uri="{BB962C8B-B14F-4D97-AF65-F5344CB8AC3E}">
        <p14:creationId xmlns:p14="http://schemas.microsoft.com/office/powerpoint/2010/main" val="2934604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 Aspire OnDemand Reports are available in </a:t>
            </a:r>
            <a:r>
              <a:rPr lang="en-US" dirty="0" err="1"/>
              <a:t>PearsonAccess</a:t>
            </a:r>
            <a:r>
              <a:rPr lang="en-US" baseline="30000" dirty="0" err="1"/>
              <a:t>next</a:t>
            </a:r>
            <a:r>
              <a:rPr lang="en-US" dirty="0"/>
              <a:t>.</a:t>
            </a:r>
          </a:p>
        </p:txBody>
      </p:sp>
      <p:sp>
        <p:nvSpPr>
          <p:cNvPr id="4" name="Slide Number Placeholder 3"/>
          <p:cNvSpPr>
            <a:spLocks noGrp="1"/>
          </p:cNvSpPr>
          <p:nvPr>
            <p:ph type="sldNum" sz="quarter" idx="10"/>
          </p:nvPr>
        </p:nvSpPr>
        <p:spPr/>
        <p:txBody>
          <a:bodyPr/>
          <a:lstStyle/>
          <a:p>
            <a:fld id="{956576B1-050D-4437-B39B-62987BEAE224}" type="slidenum">
              <a:rPr lang="en-US" smtClean="0"/>
              <a:t>19</a:t>
            </a:fld>
            <a:endParaRPr lang="en-US"/>
          </a:p>
        </p:txBody>
      </p:sp>
    </p:spTree>
    <p:extLst>
      <p:ext uri="{BB962C8B-B14F-4D97-AF65-F5344CB8AC3E}">
        <p14:creationId xmlns:p14="http://schemas.microsoft.com/office/powerpoint/2010/main" val="35907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training, we’ll review the following topics: </a:t>
            </a:r>
          </a:p>
          <a:p>
            <a:pPr marL="691218" indent="-691218" defTabSz="1843248">
              <a:buFont typeface="Arial" panose="020B0604020202020204" pitchFamily="34" charset="0"/>
              <a:buChar char="•"/>
              <a:defRPr/>
            </a:pPr>
            <a:r>
              <a:rPr lang="en-US" dirty="0"/>
              <a:t>ACT Aspire</a:t>
            </a:r>
            <a:r>
              <a:rPr lang="en-US" sz="2000" baseline="30000" dirty="0"/>
              <a:t> </a:t>
            </a:r>
            <a:r>
              <a:rPr lang="en-US" baseline="0" dirty="0"/>
              <a:t>Summative Reports Overview</a:t>
            </a:r>
            <a:endParaRPr lang="en-US" dirty="0"/>
          </a:p>
          <a:p>
            <a:pPr marL="691218" indent="-691218" defTabSz="1843248">
              <a:buFont typeface="Arial" panose="020B0604020202020204" pitchFamily="34" charset="0"/>
              <a:buChar char="•"/>
            </a:pPr>
            <a:r>
              <a:rPr lang="en-US" sz="2400" dirty="0"/>
              <a:t>Downloading Summative Reports in PearsonAccess</a:t>
            </a:r>
            <a:r>
              <a:rPr lang="en-US" sz="2400" baseline="30000" dirty="0"/>
              <a:t>next</a:t>
            </a:r>
            <a:endParaRPr lang="en-US" sz="2400" dirty="0"/>
          </a:p>
          <a:p>
            <a:pPr marL="691218" indent="-691218" defTabSz="1843248">
              <a:buFont typeface="Arial" panose="020B0604020202020204" pitchFamily="34" charset="0"/>
              <a:buChar char="•"/>
              <a:defRPr/>
            </a:pPr>
            <a:r>
              <a:rPr lang="en-US" dirty="0"/>
              <a:t>ACT</a:t>
            </a:r>
            <a:r>
              <a:rPr lang="en-US" sz="2000" baseline="30000" dirty="0"/>
              <a:t> </a:t>
            </a:r>
            <a:r>
              <a:rPr lang="en-US" dirty="0"/>
              <a:t>Aspire</a:t>
            </a:r>
            <a:r>
              <a:rPr lang="en-US" sz="2000" baseline="30000" dirty="0"/>
              <a:t> </a:t>
            </a:r>
            <a:r>
              <a:rPr lang="en-US" dirty="0"/>
              <a:t>OnDemand Reports</a:t>
            </a:r>
          </a:p>
          <a:p>
            <a:pPr marL="691218" indent="-691218" defTabSz="1843248">
              <a:buFont typeface="Arial" panose="020B0604020202020204" pitchFamily="34" charset="0"/>
              <a:buChar char="•"/>
              <a:defRPr/>
            </a:pPr>
            <a:r>
              <a:rPr lang="en-US" dirty="0"/>
              <a:t>ACT</a:t>
            </a:r>
            <a:r>
              <a:rPr lang="en-US" sz="2000" baseline="30000" dirty="0"/>
              <a:t> </a:t>
            </a:r>
            <a:r>
              <a:rPr lang="en-US" dirty="0"/>
              <a:t>Aspire</a:t>
            </a:r>
            <a:r>
              <a:rPr lang="en-US" sz="2000" baseline="30000" dirty="0"/>
              <a:t> </a:t>
            </a:r>
            <a:r>
              <a:rPr lang="en-US" dirty="0"/>
              <a:t>Summative Report Resources</a:t>
            </a:r>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2</a:t>
            </a:fld>
            <a:endParaRPr lang="en-US"/>
          </a:p>
        </p:txBody>
      </p:sp>
    </p:spTree>
    <p:extLst>
      <p:ext uri="{BB962C8B-B14F-4D97-AF65-F5344CB8AC3E}">
        <p14:creationId xmlns:p14="http://schemas.microsoft.com/office/powerpoint/2010/main" val="1688483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2809-57FB-C2DC-923E-CFE9BA6B4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A7F37-49A8-D42E-D3BE-DD373192E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09465-CE8C-C79F-935A-BCF96FD44865}"/>
              </a:ext>
            </a:extLst>
          </p:cNvPr>
          <p:cNvSpPr>
            <a:spLocks noGrp="1"/>
          </p:cNvSpPr>
          <p:nvPr>
            <p:ph type="body" idx="1"/>
          </p:nvPr>
        </p:nvSpPr>
        <p:spPr/>
        <p:txBody>
          <a:bodyPr/>
          <a:lstStyle/>
          <a:p>
            <a:pPr defTabSz="1843248">
              <a:defRPr/>
            </a:pPr>
            <a:r>
              <a:rPr lang="en-US" dirty="0"/>
              <a:t>OnDemand Reports are available to view and print in </a:t>
            </a:r>
            <a:r>
              <a:rPr lang="en-US" dirty="0" err="1"/>
              <a:t>PearsonAccess</a:t>
            </a:r>
            <a:r>
              <a:rPr lang="en-US" baseline="30000" dirty="0" err="1"/>
              <a:t>next</a:t>
            </a:r>
            <a:r>
              <a:rPr lang="en-US" dirty="0"/>
              <a:t>. Go to Reports &gt; OnDemand Reports. </a:t>
            </a:r>
          </a:p>
          <a:p>
            <a:pPr defTabSz="1843248">
              <a:defRPr/>
            </a:pPr>
            <a:endParaRPr lang="en-US" dirty="0"/>
          </a:p>
          <a:p>
            <a:pPr defTabSz="1843248">
              <a:defRPr/>
            </a:pPr>
            <a:r>
              <a:rPr lang="en-US" dirty="0"/>
              <a:t>Full access to OnDemand Reports is granted to the Administration Test Coordinator and Test Coordinator. Full Access Educator and Reports Only Educator roles may be granted access to students assigned to them in Reporting Groups in </a:t>
            </a:r>
            <a:r>
              <a:rPr lang="en-US" dirty="0" err="1"/>
              <a:t>PearsonAccess</a:t>
            </a:r>
            <a:r>
              <a:rPr lang="en-US" baseline="30000" dirty="0" err="1"/>
              <a:t>next</a:t>
            </a:r>
            <a:r>
              <a:rPr lang="en-US" dirty="0"/>
              <a:t>. </a:t>
            </a:r>
          </a:p>
          <a:p>
            <a:pPr defTabSz="1843248">
              <a:defRPr/>
            </a:pPr>
            <a:endParaRPr lang="en-US" dirty="0"/>
          </a:p>
          <a:p>
            <a:r>
              <a:rPr lang="en-US" dirty="0"/>
              <a:t>Reports can display by Reporting Groups if these were set up by the school during the specified time frame. Filter and sort options are available for use in the OnDemand Reports. </a:t>
            </a:r>
          </a:p>
          <a:p>
            <a:endParaRPr lang="en-US" dirty="0"/>
          </a:p>
          <a:p>
            <a:endParaRPr lang="en-US" dirty="0"/>
          </a:p>
        </p:txBody>
      </p:sp>
      <p:sp>
        <p:nvSpPr>
          <p:cNvPr id="4" name="Slide Number Placeholder 3">
            <a:extLst>
              <a:ext uri="{FF2B5EF4-FFF2-40B4-BE49-F238E27FC236}">
                <a16:creationId xmlns:a16="http://schemas.microsoft.com/office/drawing/2014/main" id="{34AEC3A1-99F3-7E19-6A0B-378234B229FB}"/>
              </a:ext>
            </a:extLst>
          </p:cNvPr>
          <p:cNvSpPr>
            <a:spLocks noGrp="1"/>
          </p:cNvSpPr>
          <p:nvPr>
            <p:ph type="sldNum" sz="quarter" idx="5"/>
          </p:nvPr>
        </p:nvSpPr>
        <p:spPr/>
        <p:txBody>
          <a:bodyPr/>
          <a:lstStyle/>
          <a:p>
            <a:fld id="{956576B1-050D-4437-B39B-62987BEAE224}" type="slidenum">
              <a:rPr lang="en-US" smtClean="0"/>
              <a:t>20</a:t>
            </a:fld>
            <a:endParaRPr lang="en-US"/>
          </a:p>
        </p:txBody>
      </p:sp>
    </p:spTree>
    <p:extLst>
      <p:ext uri="{BB962C8B-B14F-4D97-AF65-F5344CB8AC3E}">
        <p14:creationId xmlns:p14="http://schemas.microsoft.com/office/powerpoint/2010/main" val="243233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B649-E2FC-AA0E-17C1-4B1C187B8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AD1F9-7A07-12C0-3D63-3FCBB84E0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EAC6B-6E37-A401-65A9-B5BA95C4E720}"/>
              </a:ext>
            </a:extLst>
          </p:cNvPr>
          <p:cNvSpPr>
            <a:spLocks noGrp="1"/>
          </p:cNvSpPr>
          <p:nvPr>
            <p:ph type="body" idx="1"/>
          </p:nvPr>
        </p:nvSpPr>
        <p:spPr/>
        <p:txBody>
          <a:bodyPr/>
          <a:lstStyle/>
          <a:p>
            <a:pPr defTabSz="1843248">
              <a:defRPr/>
            </a:pPr>
            <a:r>
              <a:rPr lang="en-US" b="0" dirty="0"/>
              <a:t>The default view of OnDemand Reports is a roster showing all students the user has permission to view. For detailed results, users can click on the  information icon next to the student’s name. </a:t>
            </a:r>
            <a:endParaRPr lang="en-US" b="0" strike="sngStrike" baseline="0" dirty="0"/>
          </a:p>
          <a:p>
            <a:endParaRPr lang="en-US" dirty="0"/>
          </a:p>
        </p:txBody>
      </p:sp>
      <p:sp>
        <p:nvSpPr>
          <p:cNvPr id="4" name="Slide Number Placeholder 3">
            <a:extLst>
              <a:ext uri="{FF2B5EF4-FFF2-40B4-BE49-F238E27FC236}">
                <a16:creationId xmlns:a16="http://schemas.microsoft.com/office/drawing/2014/main" id="{879C77C1-5FBA-6CC1-05AA-D1FFAC43AA74}"/>
              </a:ext>
            </a:extLst>
          </p:cNvPr>
          <p:cNvSpPr>
            <a:spLocks noGrp="1"/>
          </p:cNvSpPr>
          <p:nvPr>
            <p:ph type="sldNum" sz="quarter" idx="5"/>
          </p:nvPr>
        </p:nvSpPr>
        <p:spPr/>
        <p:txBody>
          <a:bodyPr/>
          <a:lstStyle/>
          <a:p>
            <a:fld id="{956576B1-050D-4437-B39B-62987BEAE224}" type="slidenum">
              <a:rPr lang="en-US" smtClean="0"/>
              <a:t>21</a:t>
            </a:fld>
            <a:endParaRPr lang="en-US"/>
          </a:p>
        </p:txBody>
      </p:sp>
    </p:spTree>
    <p:extLst>
      <p:ext uri="{BB962C8B-B14F-4D97-AF65-F5344CB8AC3E}">
        <p14:creationId xmlns:p14="http://schemas.microsoft.com/office/powerpoint/2010/main" val="4183400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6660E-5132-AC26-FED3-231D3F696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62F32-CE01-C139-A2DE-94EF849DE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8352D-0BC8-38B3-11D2-C9AF563338B9}"/>
              </a:ext>
            </a:extLst>
          </p:cNvPr>
          <p:cNvSpPr>
            <a:spLocks noGrp="1"/>
          </p:cNvSpPr>
          <p:nvPr>
            <p:ph type="body" idx="1"/>
          </p:nvPr>
        </p:nvSpPr>
        <p:spPr/>
        <p:txBody>
          <a:bodyPr/>
          <a:lstStyle/>
          <a:p>
            <a:pPr defTabSz="1843248">
              <a:defRPr/>
            </a:pPr>
            <a:r>
              <a:rPr lang="en-US" dirty="0"/>
              <a:t>OnDemand Reports’ student detailed reports are available by subject and include National Percentile Rank, Predicted </a:t>
            </a:r>
            <a:r>
              <a:rPr lang="en-US" dirty="0" err="1"/>
              <a:t>PreACT</a:t>
            </a:r>
            <a:r>
              <a:rPr lang="en-US" dirty="0"/>
              <a:t> Score, Predicted ACT Score, and National Average.</a:t>
            </a:r>
          </a:p>
          <a:p>
            <a:endParaRPr lang="en-US" dirty="0"/>
          </a:p>
        </p:txBody>
      </p:sp>
      <p:sp>
        <p:nvSpPr>
          <p:cNvPr id="4" name="Slide Number Placeholder 3">
            <a:extLst>
              <a:ext uri="{FF2B5EF4-FFF2-40B4-BE49-F238E27FC236}">
                <a16:creationId xmlns:a16="http://schemas.microsoft.com/office/drawing/2014/main" id="{914343CF-775F-3322-AAAD-FB9BED06643D}"/>
              </a:ext>
            </a:extLst>
          </p:cNvPr>
          <p:cNvSpPr>
            <a:spLocks noGrp="1"/>
          </p:cNvSpPr>
          <p:nvPr>
            <p:ph type="sldNum" sz="quarter" idx="5"/>
          </p:nvPr>
        </p:nvSpPr>
        <p:spPr/>
        <p:txBody>
          <a:bodyPr/>
          <a:lstStyle/>
          <a:p>
            <a:fld id="{956576B1-050D-4437-B39B-62987BEAE224}" type="slidenum">
              <a:rPr lang="en-US" smtClean="0"/>
              <a:t>22</a:t>
            </a:fld>
            <a:endParaRPr lang="en-US"/>
          </a:p>
        </p:txBody>
      </p:sp>
    </p:spTree>
    <p:extLst>
      <p:ext uri="{BB962C8B-B14F-4D97-AF65-F5344CB8AC3E}">
        <p14:creationId xmlns:p14="http://schemas.microsoft.com/office/powerpoint/2010/main" val="2087379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9721E-12EE-8314-BE7D-3A04405F0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4AD2D-90C8-1B06-8602-C589A0BB0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9AD7C-7A7A-903D-51F8-30D9717F2E6F}"/>
              </a:ext>
            </a:extLst>
          </p:cNvPr>
          <p:cNvSpPr>
            <a:spLocks noGrp="1"/>
          </p:cNvSpPr>
          <p:nvPr>
            <p:ph type="body" idx="1"/>
          </p:nvPr>
        </p:nvSpPr>
        <p:spPr/>
        <p:txBody>
          <a:bodyPr/>
          <a:lstStyle/>
          <a:p>
            <a:r>
              <a:rPr lang="en-US" strike="noStrike" baseline="0" dirty="0"/>
              <a:t>Now we will discuss </a:t>
            </a:r>
            <a:r>
              <a:rPr lang="en-US" dirty="0"/>
              <a:t>resources available for ACT Aspire Summative Reports.</a:t>
            </a:r>
          </a:p>
        </p:txBody>
      </p:sp>
      <p:sp>
        <p:nvSpPr>
          <p:cNvPr id="4" name="Slide Number Placeholder 3">
            <a:extLst>
              <a:ext uri="{FF2B5EF4-FFF2-40B4-BE49-F238E27FC236}">
                <a16:creationId xmlns:a16="http://schemas.microsoft.com/office/drawing/2014/main" id="{96F55061-BCC7-8F8E-B754-684CB28357AA}"/>
              </a:ext>
            </a:extLst>
          </p:cNvPr>
          <p:cNvSpPr>
            <a:spLocks noGrp="1"/>
          </p:cNvSpPr>
          <p:nvPr>
            <p:ph type="sldNum" sz="quarter" idx="10"/>
          </p:nvPr>
        </p:nvSpPr>
        <p:spPr/>
        <p:txBody>
          <a:bodyPr/>
          <a:lstStyle/>
          <a:p>
            <a:fld id="{956576B1-050D-4437-B39B-62987BEAE224}" type="slidenum">
              <a:rPr lang="en-US" smtClean="0"/>
              <a:t>23</a:t>
            </a:fld>
            <a:endParaRPr lang="en-US"/>
          </a:p>
        </p:txBody>
      </p:sp>
    </p:spTree>
    <p:extLst>
      <p:ext uri="{BB962C8B-B14F-4D97-AF65-F5344CB8AC3E}">
        <p14:creationId xmlns:p14="http://schemas.microsoft.com/office/powerpoint/2010/main" val="2582266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3248">
              <a:defRPr/>
            </a:pPr>
            <a:r>
              <a:rPr lang="en-US" dirty="0"/>
              <a:t>The Arizona ACT Aspire Support Page contains useful resources with detailed information about the Summative Reports. We suggest bookmarking the </a:t>
            </a:r>
            <a:r>
              <a:rPr lang="en-US" sz="2400" dirty="0"/>
              <a:t>Arizona ACT Aspire Support Page for future reference. </a:t>
            </a:r>
          </a:p>
          <a:p>
            <a:pPr defTabSz="1843248">
              <a:defRPr/>
            </a:pPr>
            <a:endParaRPr lang="en-US" sz="2400" dirty="0"/>
          </a:p>
          <a:p>
            <a:pPr defTabSz="1843248">
              <a:defRPr/>
            </a:pPr>
            <a:endParaRPr lang="en-US" b="1" cap="none" dirty="0"/>
          </a:p>
          <a:p>
            <a:pPr defTabSz="1843248">
              <a:defRPr/>
            </a:pPr>
            <a:endParaRPr lang="en-US" b="1" cap="none" dirty="0"/>
          </a:p>
          <a:p>
            <a:endParaRPr lang="en-US" dirty="0"/>
          </a:p>
        </p:txBody>
      </p:sp>
      <p:sp>
        <p:nvSpPr>
          <p:cNvPr id="4" name="Slide Number Placeholder 3"/>
          <p:cNvSpPr>
            <a:spLocks noGrp="1"/>
          </p:cNvSpPr>
          <p:nvPr>
            <p:ph type="sldNum" sz="quarter" idx="10"/>
          </p:nvPr>
        </p:nvSpPr>
        <p:spPr/>
        <p:txBody>
          <a:bodyPr/>
          <a:lstStyle/>
          <a:p>
            <a:pPr defTabSz="1843248">
              <a:defRPr/>
            </a:pPr>
            <a:fld id="{956576B1-050D-4437-B39B-62987BEAE224}" type="slidenum">
              <a:rPr lang="en-US">
                <a:solidFill>
                  <a:prstClr val="black"/>
                </a:solidFill>
                <a:latin typeface="Calibri" panose="020F0502020204030204"/>
              </a:rPr>
              <a:pPr defTabSz="1843248">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4221046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concludes the </a:t>
            </a:r>
            <a:r>
              <a:rPr lang="en-US" i="1" baseline="0" dirty="0"/>
              <a:t>ACT Aspire Summative Reports </a:t>
            </a:r>
            <a:r>
              <a:rPr lang="en-US" baseline="0" dirty="0"/>
              <a:t>training. If you have any questions, please contact us at the number provided on this slide.  </a:t>
            </a:r>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t>25</a:t>
            </a:fld>
            <a:endParaRPr lang="en-US"/>
          </a:p>
        </p:txBody>
      </p:sp>
    </p:spTree>
    <p:extLst>
      <p:ext uri="{BB962C8B-B14F-4D97-AF65-F5344CB8AC3E}">
        <p14:creationId xmlns:p14="http://schemas.microsoft.com/office/powerpoint/2010/main" val="366701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
            </a:r>
            <a:r>
              <a:rPr lang="en-US" baseline="0" dirty="0"/>
              <a:t>first topic details the summative reports available in PearsonAccess</a:t>
            </a:r>
            <a:r>
              <a:rPr lang="en-US" baseline="30000" dirty="0"/>
              <a:t>next</a:t>
            </a:r>
            <a:r>
              <a:rPr lang="en-US" baseline="0" dirty="0"/>
              <a:t>.  </a:t>
            </a:r>
            <a:endParaRPr lang="en-US" strike="sngStrike"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3</a:t>
            </a:fld>
            <a:endParaRPr lang="en-US"/>
          </a:p>
        </p:txBody>
      </p:sp>
    </p:spTree>
    <p:extLst>
      <p:ext uri="{BB962C8B-B14F-4D97-AF65-F5344CB8AC3E}">
        <p14:creationId xmlns:p14="http://schemas.microsoft.com/office/powerpoint/2010/main" val="659417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Current Progress Report provides an overall view of school performance and students predicted path in all assessed subjects except writing. An ACT Aspire average Composite score and predicted average ACT Composite score are shown on the report. Predicted average ACT subject scores are also given for each subject test.</a:t>
            </a:r>
          </a:p>
        </p:txBody>
      </p:sp>
      <p:sp>
        <p:nvSpPr>
          <p:cNvPr id="4" name="Slide Number Placeholder 3"/>
          <p:cNvSpPr>
            <a:spLocks noGrp="1"/>
          </p:cNvSpPr>
          <p:nvPr>
            <p:ph type="sldNum" sz="quarter" idx="5"/>
          </p:nvPr>
        </p:nvSpPr>
        <p:spPr/>
        <p:txBody>
          <a:bodyPr/>
          <a:lstStyle/>
          <a:p>
            <a:fld id="{956576B1-050D-4437-B39B-62987BEAE224}" type="slidenum">
              <a:rPr lang="en-US" smtClean="0"/>
              <a:t>4</a:t>
            </a:fld>
            <a:endParaRPr lang="en-US"/>
          </a:p>
        </p:txBody>
      </p:sp>
    </p:spTree>
    <p:extLst>
      <p:ext uri="{BB962C8B-B14F-4D97-AF65-F5344CB8AC3E}">
        <p14:creationId xmlns:p14="http://schemas.microsoft.com/office/powerpoint/2010/main" val="375354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Supplemental Scores Report summarizes additional measures of performance, including National Percentile Ranks, ELA, STEM, Progress with Text Complexity, and Progress Toward Career Readiness.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5</a:t>
            </a:fld>
            <a:endParaRPr lang="en-US"/>
          </a:p>
        </p:txBody>
      </p:sp>
    </p:spTree>
    <p:extLst>
      <p:ext uri="{BB962C8B-B14F-4D97-AF65-F5344CB8AC3E}">
        <p14:creationId xmlns:p14="http://schemas.microsoft.com/office/powerpoint/2010/main" val="1633470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3248">
              <a:defRPr/>
            </a:pPr>
            <a:r>
              <a:rPr lang="en-US" b="0" strike="noStrike" baseline="0" dirty="0"/>
              <a:t>The Subject Proficiency by Student </a:t>
            </a:r>
            <a:r>
              <a:rPr lang="en-US" b="0" strike="noStrike" dirty="0"/>
              <a:t>report</a:t>
            </a:r>
            <a:r>
              <a:rPr lang="en-US" b="0" dirty="0"/>
              <a:t> indicates the number of students in the school who are at the Exceeding or Ready level and the Close or In Need of Support level. It also provides a roster of students, indicating the test score for each subject except writing.</a:t>
            </a:r>
          </a:p>
          <a:p>
            <a:pPr defTabSz="1843248">
              <a:defRPr/>
            </a:pPr>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6</a:t>
            </a:fld>
            <a:endParaRPr lang="en-US"/>
          </a:p>
        </p:txBody>
      </p:sp>
    </p:spTree>
    <p:extLst>
      <p:ext uri="{BB962C8B-B14F-4D97-AF65-F5344CB8AC3E}">
        <p14:creationId xmlns:p14="http://schemas.microsoft.com/office/powerpoint/2010/main" val="166321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6F652-FA3B-692D-3BBB-30757A310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9B7C2-4161-C73A-0868-C3345C996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1275A-89ED-CCCD-8661-C5A29374F3FB}"/>
              </a:ext>
            </a:extLst>
          </p:cNvPr>
          <p:cNvSpPr>
            <a:spLocks noGrp="1"/>
          </p:cNvSpPr>
          <p:nvPr>
            <p:ph type="body" idx="1"/>
          </p:nvPr>
        </p:nvSpPr>
        <p:spPr/>
        <p:txBody>
          <a:bodyPr/>
          <a:lstStyle/>
          <a:p>
            <a:pPr defTabSz="1843248">
              <a:defRPr/>
            </a:pPr>
            <a:r>
              <a:rPr lang="en-US" b="0" strike="noStrike" baseline="0" dirty="0"/>
              <a:t>The </a:t>
            </a:r>
            <a:r>
              <a:rPr lang="en-US" b="0" dirty="0"/>
              <a:t>Subject Proficiency by Demographic Report summarizes students’ performance by demographic group in all assessed subjects except writing. It also provides the percentage of students at the school who performed in each readiness level: Exceeding, Ready, Close, and In Need of Support.</a:t>
            </a:r>
          </a:p>
          <a:p>
            <a:r>
              <a:rPr lang="en-US" dirty="0"/>
              <a:t> </a:t>
            </a:r>
          </a:p>
        </p:txBody>
      </p:sp>
      <p:sp>
        <p:nvSpPr>
          <p:cNvPr id="4" name="Slide Number Placeholder 3">
            <a:extLst>
              <a:ext uri="{FF2B5EF4-FFF2-40B4-BE49-F238E27FC236}">
                <a16:creationId xmlns:a16="http://schemas.microsoft.com/office/drawing/2014/main" id="{AE5ABD26-C400-A120-4F16-54E7D55A3E66}"/>
              </a:ext>
            </a:extLst>
          </p:cNvPr>
          <p:cNvSpPr>
            <a:spLocks noGrp="1"/>
          </p:cNvSpPr>
          <p:nvPr>
            <p:ph type="sldNum" sz="quarter" idx="5"/>
          </p:nvPr>
        </p:nvSpPr>
        <p:spPr/>
        <p:txBody>
          <a:bodyPr/>
          <a:lstStyle/>
          <a:p>
            <a:fld id="{956576B1-050D-4437-B39B-62987BEAE224}" type="slidenum">
              <a:rPr lang="en-US" smtClean="0"/>
              <a:t>7</a:t>
            </a:fld>
            <a:endParaRPr lang="en-US"/>
          </a:p>
        </p:txBody>
      </p:sp>
    </p:spTree>
    <p:extLst>
      <p:ext uri="{BB962C8B-B14F-4D97-AF65-F5344CB8AC3E}">
        <p14:creationId xmlns:p14="http://schemas.microsoft.com/office/powerpoint/2010/main" val="4273812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0DAC-8623-E507-4744-625C52B38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B8575-CB18-456D-60EE-23132E371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26298-E734-E544-7DBA-6E6662B74BCE}"/>
              </a:ext>
            </a:extLst>
          </p:cNvPr>
          <p:cNvSpPr>
            <a:spLocks noGrp="1"/>
          </p:cNvSpPr>
          <p:nvPr>
            <p:ph type="body" idx="1"/>
          </p:nvPr>
        </p:nvSpPr>
        <p:spPr/>
        <p:txBody>
          <a:bodyPr/>
          <a:lstStyle/>
          <a:p>
            <a:pPr defTabSz="1843248">
              <a:defRPr/>
            </a:pPr>
            <a:r>
              <a:rPr lang="en-US" dirty="0"/>
              <a:t>The Subject Proficiency by Grade</a:t>
            </a:r>
            <a:r>
              <a:rPr lang="en-US" strike="noStrike" baseline="0" dirty="0"/>
              <a:t> </a:t>
            </a:r>
            <a:r>
              <a:rPr lang="en-US" dirty="0"/>
              <a:t>report provides </a:t>
            </a:r>
            <a:r>
              <a:rPr lang="en-US" sz="2400" dirty="0"/>
              <a:t>ACT readiness level distribution by subject and grade.</a:t>
            </a:r>
          </a:p>
          <a:p>
            <a:endParaRPr lang="en-US" dirty="0"/>
          </a:p>
        </p:txBody>
      </p:sp>
      <p:sp>
        <p:nvSpPr>
          <p:cNvPr id="4" name="Slide Number Placeholder 3">
            <a:extLst>
              <a:ext uri="{FF2B5EF4-FFF2-40B4-BE49-F238E27FC236}">
                <a16:creationId xmlns:a16="http://schemas.microsoft.com/office/drawing/2014/main" id="{40C9820C-4056-19B0-7E62-73ABF52D97E4}"/>
              </a:ext>
            </a:extLst>
          </p:cNvPr>
          <p:cNvSpPr>
            <a:spLocks noGrp="1"/>
          </p:cNvSpPr>
          <p:nvPr>
            <p:ph type="sldNum" sz="quarter" idx="5"/>
          </p:nvPr>
        </p:nvSpPr>
        <p:spPr/>
        <p:txBody>
          <a:bodyPr/>
          <a:lstStyle/>
          <a:p>
            <a:fld id="{956576B1-050D-4437-B39B-62987BEAE224}" type="slidenum">
              <a:rPr lang="en-US" smtClean="0"/>
              <a:t>8</a:t>
            </a:fld>
            <a:endParaRPr lang="en-US"/>
          </a:p>
        </p:txBody>
      </p:sp>
    </p:spTree>
    <p:extLst>
      <p:ext uri="{BB962C8B-B14F-4D97-AF65-F5344CB8AC3E}">
        <p14:creationId xmlns:p14="http://schemas.microsoft.com/office/powerpoint/2010/main" val="109159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14EC-9B25-0087-20BA-EC129B81E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67E92-4888-11C9-340A-9EEC4EFE6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951C7-AE19-1E15-4CFA-3C50FB1DEC33}"/>
              </a:ext>
            </a:extLst>
          </p:cNvPr>
          <p:cNvSpPr>
            <a:spLocks noGrp="1"/>
          </p:cNvSpPr>
          <p:nvPr>
            <p:ph type="body" idx="1"/>
          </p:nvPr>
        </p:nvSpPr>
        <p:spPr/>
        <p:txBody>
          <a:bodyPr/>
          <a:lstStyle/>
          <a:p>
            <a:pPr defTabSz="1843248">
              <a:defRPr/>
            </a:pPr>
            <a:r>
              <a:rPr lang="en-US" dirty="0"/>
              <a:t>The </a:t>
            </a:r>
            <a:r>
              <a:rPr lang="en-US" b="0" dirty="0"/>
              <a:t>Subject</a:t>
            </a:r>
            <a:r>
              <a:rPr lang="en-US" dirty="0"/>
              <a:t> Proficiency by School </a:t>
            </a:r>
            <a:r>
              <a:rPr lang="en-US" strike="noStrike" dirty="0"/>
              <a:t>report provides</a:t>
            </a:r>
            <a:r>
              <a:rPr lang="en-US" dirty="0"/>
              <a:t> </a:t>
            </a:r>
            <a:r>
              <a:rPr lang="en-US" sz="2400" dirty="0"/>
              <a:t>ACT readiness level distribution by subject and school.</a:t>
            </a:r>
          </a:p>
        </p:txBody>
      </p:sp>
      <p:sp>
        <p:nvSpPr>
          <p:cNvPr id="4" name="Slide Number Placeholder 3">
            <a:extLst>
              <a:ext uri="{FF2B5EF4-FFF2-40B4-BE49-F238E27FC236}">
                <a16:creationId xmlns:a16="http://schemas.microsoft.com/office/drawing/2014/main" id="{53E275FC-1AB6-1C0E-4644-EB152C62094A}"/>
              </a:ext>
            </a:extLst>
          </p:cNvPr>
          <p:cNvSpPr>
            <a:spLocks noGrp="1"/>
          </p:cNvSpPr>
          <p:nvPr>
            <p:ph type="sldNum" sz="quarter" idx="5"/>
          </p:nvPr>
        </p:nvSpPr>
        <p:spPr/>
        <p:txBody>
          <a:bodyPr/>
          <a:lstStyle/>
          <a:p>
            <a:fld id="{956576B1-050D-4437-B39B-62987BEAE224}" type="slidenum">
              <a:rPr lang="en-US" smtClean="0"/>
              <a:t>9</a:t>
            </a:fld>
            <a:endParaRPr lang="en-US"/>
          </a:p>
        </p:txBody>
      </p:sp>
    </p:spTree>
    <p:extLst>
      <p:ext uri="{BB962C8B-B14F-4D97-AF65-F5344CB8AC3E}">
        <p14:creationId xmlns:p14="http://schemas.microsoft.com/office/powerpoint/2010/main" val="1572001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27724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6753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16238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pPr defTabSz="457200"/>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17842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278028529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endParaRPr lang="en-US"/>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775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72763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683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Tree>
    <p:extLst>
      <p:ext uri="{BB962C8B-B14F-4D97-AF65-F5344CB8AC3E}">
        <p14:creationId xmlns:p14="http://schemas.microsoft.com/office/powerpoint/2010/main" val="3992991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5715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144811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baseline="0"/>
              <a:t>Click to edit Master title style</a:t>
            </a:r>
          </a:p>
        </p:txBody>
      </p:sp>
    </p:spTree>
    <p:extLst>
      <p:ext uri="{BB962C8B-B14F-4D97-AF65-F5344CB8AC3E}">
        <p14:creationId xmlns:p14="http://schemas.microsoft.com/office/powerpoint/2010/main" val="2786506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422627016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Tree>
    <p:extLst>
      <p:ext uri="{BB962C8B-B14F-4D97-AF65-F5344CB8AC3E}">
        <p14:creationId xmlns:p14="http://schemas.microsoft.com/office/powerpoint/2010/main" val="177895799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382885962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slideLayout" Target="../slideLayouts/slideLayout4.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8.png"/><Relationship Id="rId5" Type="http://schemas.openxmlformats.org/officeDocument/2006/relationships/hyperlink" Target="https://az-support.mypearsonsupport.com/aspire/"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0628-BC84-4485-AC55-BE9D2A0C1808}"/>
              </a:ext>
            </a:extLst>
          </p:cNvPr>
          <p:cNvSpPr>
            <a:spLocks noGrp="1"/>
          </p:cNvSpPr>
          <p:nvPr>
            <p:ph type="ctrTitle"/>
          </p:nvPr>
        </p:nvSpPr>
        <p:spPr/>
        <p:txBody>
          <a:bodyPr/>
          <a:lstStyle/>
          <a:p>
            <a:r>
              <a:rPr lang="en-US" sz="6600" dirty="0"/>
              <a:t>ACT</a:t>
            </a:r>
            <a:r>
              <a:rPr lang="en-US" sz="6600" baseline="30000" dirty="0"/>
              <a:t>®</a:t>
            </a:r>
            <a:r>
              <a:rPr lang="en-US" sz="6600" dirty="0"/>
              <a:t> Aspire</a:t>
            </a:r>
            <a:r>
              <a:rPr lang="en-US" sz="6600" baseline="30000" dirty="0"/>
              <a:t>®</a:t>
            </a:r>
            <a:endParaRPr lang="en-US" sz="6600" dirty="0"/>
          </a:p>
        </p:txBody>
      </p:sp>
      <p:sp>
        <p:nvSpPr>
          <p:cNvPr id="3" name="Subtitle 2">
            <a:extLst>
              <a:ext uri="{FF2B5EF4-FFF2-40B4-BE49-F238E27FC236}">
                <a16:creationId xmlns:a16="http://schemas.microsoft.com/office/drawing/2014/main" id="{3EE4EACE-A4D5-45F6-B2A2-108222DFBC0C}"/>
              </a:ext>
            </a:extLst>
          </p:cNvPr>
          <p:cNvSpPr>
            <a:spLocks noGrp="1"/>
          </p:cNvSpPr>
          <p:nvPr>
            <p:ph type="subTitle" idx="1"/>
          </p:nvPr>
        </p:nvSpPr>
        <p:spPr>
          <a:xfrm>
            <a:off x="5565912" y="3814073"/>
            <a:ext cx="6225942" cy="1655762"/>
          </a:xfrm>
        </p:spPr>
        <p:txBody>
          <a:bodyPr/>
          <a:lstStyle/>
          <a:p>
            <a:r>
              <a:rPr lang="en-US" sz="4000" dirty="0"/>
              <a:t>Summative Reports</a:t>
            </a:r>
          </a:p>
        </p:txBody>
      </p:sp>
      <p:sp>
        <p:nvSpPr>
          <p:cNvPr id="4" name="Oval 3">
            <a:extLst>
              <a:ext uri="{FF2B5EF4-FFF2-40B4-BE49-F238E27FC236}">
                <a16:creationId xmlns:a16="http://schemas.microsoft.com/office/drawing/2014/main" id="{A7EDBD86-FEC8-4DCD-8E02-EB314C9BEED7}"/>
              </a:ext>
            </a:extLst>
          </p:cNvPr>
          <p:cNvSpPr/>
          <p:nvPr/>
        </p:nvSpPr>
        <p:spPr>
          <a:xfrm>
            <a:off x="312682" y="914400"/>
            <a:ext cx="3710678" cy="1351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EA5D521-ECE9-40C4-9711-88E74941BB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533" y="1304511"/>
            <a:ext cx="3228975" cy="571500"/>
          </a:xfrm>
          <a:prstGeom prst="rect">
            <a:avLst/>
          </a:prstGeom>
        </p:spPr>
      </p:pic>
      <p:pic>
        <p:nvPicPr>
          <p:cNvPr id="8" name="Audio 7">
            <a:hlinkClick r:id="" action="ppaction://media"/>
            <a:extLst>
              <a:ext uri="{FF2B5EF4-FFF2-40B4-BE49-F238E27FC236}">
                <a16:creationId xmlns:a16="http://schemas.microsoft.com/office/drawing/2014/main" id="{560AA0E4-670E-0DA8-CE22-14CEDCFE85E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1992174"/>
      </p:ext>
    </p:extLst>
  </p:cSld>
  <p:clrMapOvr>
    <a:masterClrMapping/>
  </p:clrMapOvr>
  <mc:AlternateContent xmlns:mc="http://schemas.openxmlformats.org/markup-compatibility/2006" xmlns:p14="http://schemas.microsoft.com/office/powerpoint/2010/main">
    <mc:Choice Requires="p14">
      <p:transition spd="slow" p14:dur="2000" advTm="18330"/>
    </mc:Choice>
    <mc:Fallback xmlns="">
      <p:transition spd="slow" advTm="1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DA841-2A7B-F182-6188-B2DB41AC8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507F0-E4B1-A187-14F2-945DF17C4AF0}"/>
              </a:ext>
            </a:extLst>
          </p:cNvPr>
          <p:cNvSpPr>
            <a:spLocks noGrp="1"/>
          </p:cNvSpPr>
          <p:nvPr>
            <p:ph type="title"/>
          </p:nvPr>
        </p:nvSpPr>
        <p:spPr>
          <a:xfrm>
            <a:off x="1587932" y="1163782"/>
            <a:ext cx="10604067" cy="649575"/>
          </a:xfrm>
        </p:spPr>
        <p:txBody>
          <a:bodyPr/>
          <a:lstStyle/>
          <a:p>
            <a:r>
              <a:rPr lang="en-US" sz="2400" dirty="0"/>
              <a:t>Summative Reports: Skill Proficiency by Demographic</a:t>
            </a:r>
          </a:p>
        </p:txBody>
      </p:sp>
      <p:sp>
        <p:nvSpPr>
          <p:cNvPr id="4" name="Text Placeholder 3">
            <a:extLst>
              <a:ext uri="{FF2B5EF4-FFF2-40B4-BE49-F238E27FC236}">
                <a16:creationId xmlns:a16="http://schemas.microsoft.com/office/drawing/2014/main" id="{55355E1D-134C-3001-1549-E67E528795BA}"/>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ACT readiness level distributions by demographic</a:t>
            </a:r>
          </a:p>
          <a:p>
            <a:pPr marL="800100" lvl="1" indent="-342900">
              <a:spcBef>
                <a:spcPts val="1200"/>
              </a:spcBef>
              <a:buFont typeface="Arial" panose="020B0604020202020204" pitchFamily="34" charset="0"/>
              <a:buChar char="•"/>
            </a:pPr>
            <a:r>
              <a:rPr lang="en-US" sz="2400" dirty="0"/>
              <a:t>Available at the school and district level</a:t>
            </a:r>
          </a:p>
          <a:p>
            <a:pPr marL="800100" lvl="1" indent="-342900">
              <a:spcBef>
                <a:spcPts val="1200"/>
              </a:spcBef>
              <a:buFont typeface="Arial" panose="020B0604020202020204" pitchFamily="34" charset="0"/>
              <a:buChar char="•"/>
            </a:pPr>
            <a:endParaRPr lang="en-US" sz="2400" dirty="0"/>
          </a:p>
        </p:txBody>
      </p:sp>
      <p:pic>
        <p:nvPicPr>
          <p:cNvPr id="6" name="Picture 5">
            <a:extLst>
              <a:ext uri="{FF2B5EF4-FFF2-40B4-BE49-F238E27FC236}">
                <a16:creationId xmlns:a16="http://schemas.microsoft.com/office/drawing/2014/main" id="{4C8D689F-578B-B184-19C8-F082B8B59EEE}"/>
              </a:ext>
            </a:extLst>
          </p:cNvPr>
          <p:cNvPicPr>
            <a:picLocks noChangeAspect="1"/>
          </p:cNvPicPr>
          <p:nvPr/>
        </p:nvPicPr>
        <p:blipFill>
          <a:blip r:embed="rId5"/>
          <a:stretch>
            <a:fillRect/>
          </a:stretch>
        </p:blipFill>
        <p:spPr>
          <a:xfrm>
            <a:off x="5715000" y="1865376"/>
            <a:ext cx="6022857" cy="4645714"/>
          </a:xfrm>
          <a:prstGeom prst="rect">
            <a:avLst/>
          </a:prstGeom>
          <a:ln>
            <a:solidFill>
              <a:schemeClr val="accent1"/>
            </a:solidFill>
          </a:ln>
        </p:spPr>
      </p:pic>
      <p:pic>
        <p:nvPicPr>
          <p:cNvPr id="19" name="Audio 18">
            <a:hlinkClick r:id="" action="ppaction://media"/>
            <a:extLst>
              <a:ext uri="{FF2B5EF4-FFF2-40B4-BE49-F238E27FC236}">
                <a16:creationId xmlns:a16="http://schemas.microsoft.com/office/drawing/2014/main" id="{E492693C-7C73-F97D-B01C-F88C8F1FFC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9014458"/>
      </p:ext>
    </p:extLst>
  </p:cSld>
  <p:clrMapOvr>
    <a:masterClrMapping/>
  </p:clrMapOvr>
  <mc:AlternateContent xmlns:mc="http://schemas.openxmlformats.org/markup-compatibility/2006" xmlns:p14="http://schemas.microsoft.com/office/powerpoint/2010/main">
    <mc:Choice Requires="p14">
      <p:transition spd="slow" p14:dur="2000" advTm="17942"/>
    </mc:Choice>
    <mc:Fallback xmlns="">
      <p:transition spd="slow" advTm="1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AC73F-CE3C-2F0B-9E3D-2EE080D3E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B0123-219B-BEEC-19D6-D731AC6B2728}"/>
              </a:ext>
            </a:extLst>
          </p:cNvPr>
          <p:cNvSpPr>
            <a:spLocks noGrp="1"/>
          </p:cNvSpPr>
          <p:nvPr>
            <p:ph type="title"/>
          </p:nvPr>
        </p:nvSpPr>
        <p:spPr>
          <a:xfrm>
            <a:off x="1587932" y="1163782"/>
            <a:ext cx="10604067" cy="649575"/>
          </a:xfrm>
        </p:spPr>
        <p:txBody>
          <a:bodyPr/>
          <a:lstStyle/>
          <a:p>
            <a:r>
              <a:rPr lang="en-US" sz="2400" dirty="0"/>
              <a:t>Summative Reports: Skill Proficiency by subject</a:t>
            </a:r>
          </a:p>
        </p:txBody>
      </p:sp>
      <p:sp>
        <p:nvSpPr>
          <p:cNvPr id="4" name="Text Placeholder 3">
            <a:extLst>
              <a:ext uri="{FF2B5EF4-FFF2-40B4-BE49-F238E27FC236}">
                <a16:creationId xmlns:a16="http://schemas.microsoft.com/office/drawing/2014/main" id="{3F97890E-55D0-AE07-C04D-1775C5ECF754}"/>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Scale and skill score summary by subject</a:t>
            </a:r>
          </a:p>
          <a:p>
            <a:pPr marL="800100" lvl="1" indent="-342900">
              <a:spcBef>
                <a:spcPts val="1200"/>
              </a:spcBef>
              <a:buFont typeface="Arial" panose="020B0604020202020204" pitchFamily="34" charset="0"/>
              <a:buChar char="•"/>
            </a:pPr>
            <a:r>
              <a:rPr lang="en-US" sz="2400" dirty="0"/>
              <a:t>Available at the school level</a:t>
            </a:r>
          </a:p>
          <a:p>
            <a:pPr marL="800100" lvl="1" indent="-342900">
              <a:spcBef>
                <a:spcPts val="1200"/>
              </a:spcBef>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33C1F132-775E-75B7-E088-FFF72BEA1876}"/>
              </a:ext>
            </a:extLst>
          </p:cNvPr>
          <p:cNvPicPr>
            <a:picLocks noChangeAspect="1"/>
          </p:cNvPicPr>
          <p:nvPr/>
        </p:nvPicPr>
        <p:blipFill>
          <a:blip r:embed="rId5"/>
          <a:stretch>
            <a:fillRect/>
          </a:stretch>
        </p:blipFill>
        <p:spPr>
          <a:xfrm>
            <a:off x="5715000" y="1865376"/>
            <a:ext cx="6022857" cy="4645714"/>
          </a:xfrm>
          <a:prstGeom prst="rect">
            <a:avLst/>
          </a:prstGeom>
          <a:ln>
            <a:solidFill>
              <a:schemeClr val="accent1"/>
            </a:solidFill>
          </a:ln>
        </p:spPr>
      </p:pic>
      <p:pic>
        <p:nvPicPr>
          <p:cNvPr id="9" name="Audio 8">
            <a:hlinkClick r:id="" action="ppaction://media"/>
            <a:extLst>
              <a:ext uri="{FF2B5EF4-FFF2-40B4-BE49-F238E27FC236}">
                <a16:creationId xmlns:a16="http://schemas.microsoft.com/office/drawing/2014/main" id="{9D1BCD50-26D8-2D31-2E08-ABAE33DF1C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6923109"/>
      </p:ext>
    </p:extLst>
  </p:cSld>
  <p:clrMapOvr>
    <a:masterClrMapping/>
  </p:clrMapOvr>
  <mc:AlternateContent xmlns:mc="http://schemas.openxmlformats.org/markup-compatibility/2006" xmlns:p14="http://schemas.microsoft.com/office/powerpoint/2010/main">
    <mc:Choice Requires="p14">
      <p:transition spd="slow" p14:dur="2000" advTm="22571"/>
    </mc:Choice>
    <mc:Fallback xmlns="">
      <p:transition spd="slow" advTm="2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8E552-F8FE-0A88-0640-28915597D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8BDA4A-3FA8-35EE-C1E8-1A9545916366}"/>
              </a:ext>
            </a:extLst>
          </p:cNvPr>
          <p:cNvSpPr>
            <a:spLocks noGrp="1"/>
          </p:cNvSpPr>
          <p:nvPr>
            <p:ph type="title"/>
          </p:nvPr>
        </p:nvSpPr>
        <p:spPr>
          <a:xfrm>
            <a:off x="1587932" y="1163782"/>
            <a:ext cx="10604067" cy="649575"/>
          </a:xfrm>
        </p:spPr>
        <p:txBody>
          <a:bodyPr/>
          <a:lstStyle/>
          <a:p>
            <a:r>
              <a:rPr lang="en-US" sz="2400" dirty="0"/>
              <a:t>Summative Reports: Skill Proficiency by school</a:t>
            </a:r>
          </a:p>
        </p:txBody>
      </p:sp>
      <p:sp>
        <p:nvSpPr>
          <p:cNvPr id="4" name="Text Placeholder 3">
            <a:extLst>
              <a:ext uri="{FF2B5EF4-FFF2-40B4-BE49-F238E27FC236}">
                <a16:creationId xmlns:a16="http://schemas.microsoft.com/office/drawing/2014/main" id="{DCCB1C6B-9B22-B556-5A81-E702C778C347}"/>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Scale and skill score summary by school and subject</a:t>
            </a:r>
          </a:p>
          <a:p>
            <a:pPr marL="800100" lvl="1" indent="-342900">
              <a:spcBef>
                <a:spcPts val="1200"/>
              </a:spcBef>
              <a:buFont typeface="Arial" panose="020B0604020202020204" pitchFamily="34" charset="0"/>
              <a:buChar char="•"/>
            </a:pPr>
            <a:r>
              <a:rPr lang="en-US" sz="2400" dirty="0"/>
              <a:t>Available at the district level</a:t>
            </a:r>
          </a:p>
          <a:p>
            <a:pPr marL="800100" lvl="1" indent="-342900">
              <a:spcBef>
                <a:spcPts val="1200"/>
              </a:spcBef>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27019FDF-35C6-06C7-6838-2AFC235E10EA}"/>
              </a:ext>
            </a:extLst>
          </p:cNvPr>
          <p:cNvPicPr>
            <a:picLocks noChangeAspect="1"/>
          </p:cNvPicPr>
          <p:nvPr/>
        </p:nvPicPr>
        <p:blipFill>
          <a:blip r:embed="rId5"/>
          <a:stretch>
            <a:fillRect/>
          </a:stretch>
        </p:blipFill>
        <p:spPr>
          <a:xfrm>
            <a:off x="5715000" y="1865376"/>
            <a:ext cx="6022857" cy="4645714"/>
          </a:xfrm>
          <a:prstGeom prst="rect">
            <a:avLst/>
          </a:prstGeom>
          <a:ln>
            <a:solidFill>
              <a:schemeClr val="accent1"/>
            </a:solidFill>
          </a:ln>
        </p:spPr>
      </p:pic>
      <p:pic>
        <p:nvPicPr>
          <p:cNvPr id="11" name="Audio 10">
            <a:hlinkClick r:id="" action="ppaction://media"/>
            <a:extLst>
              <a:ext uri="{FF2B5EF4-FFF2-40B4-BE49-F238E27FC236}">
                <a16:creationId xmlns:a16="http://schemas.microsoft.com/office/drawing/2014/main" id="{50DA9A68-5B5B-75D7-8C1A-CBCC186F3A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1846629"/>
      </p:ext>
    </p:extLst>
  </p:cSld>
  <p:clrMapOvr>
    <a:masterClrMapping/>
  </p:clrMapOvr>
  <mc:AlternateContent xmlns:mc="http://schemas.openxmlformats.org/markup-compatibility/2006" xmlns:p14="http://schemas.microsoft.com/office/powerpoint/2010/main">
    <mc:Choice Requires="p14">
      <p:transition spd="slow" p14:dur="2000" advTm="12166"/>
    </mc:Choice>
    <mc:Fallback xmlns="">
      <p:transition spd="slow" advTm="1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D67E9-57D8-7111-F338-745EA7790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5423D-C74C-3ECB-6CDD-964C0D6FAAE3}"/>
              </a:ext>
            </a:extLst>
          </p:cNvPr>
          <p:cNvSpPr>
            <a:spLocks noGrp="1"/>
          </p:cNvSpPr>
          <p:nvPr>
            <p:ph type="title"/>
          </p:nvPr>
        </p:nvSpPr>
        <p:spPr>
          <a:xfrm>
            <a:off x="1587932" y="1163782"/>
            <a:ext cx="10604067" cy="649575"/>
          </a:xfrm>
        </p:spPr>
        <p:txBody>
          <a:bodyPr/>
          <a:lstStyle/>
          <a:p>
            <a:r>
              <a:rPr lang="en-US" sz="2400" dirty="0"/>
              <a:t>Summative Reports: individual student report (1 page)</a:t>
            </a:r>
          </a:p>
        </p:txBody>
      </p:sp>
      <p:sp>
        <p:nvSpPr>
          <p:cNvPr id="4" name="Text Placeholder 3">
            <a:extLst>
              <a:ext uri="{FF2B5EF4-FFF2-40B4-BE49-F238E27FC236}">
                <a16:creationId xmlns:a16="http://schemas.microsoft.com/office/drawing/2014/main" id="{1E1FF8DA-F04A-5F17-DE63-814D7FEB6EAF}"/>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All student scores, including reporting category performance and readiness</a:t>
            </a:r>
          </a:p>
          <a:p>
            <a:pPr marL="800100" lvl="1" indent="-342900">
              <a:spcBef>
                <a:spcPts val="1200"/>
              </a:spcBef>
              <a:buFont typeface="Arial" panose="020B0604020202020204" pitchFamily="34" charset="0"/>
              <a:buChar char="•"/>
            </a:pPr>
            <a:r>
              <a:rPr lang="en-US" sz="2400" dirty="0"/>
              <a:t>Available at the school level</a:t>
            </a:r>
          </a:p>
          <a:p>
            <a:pPr marL="800100" lvl="1" indent="-342900">
              <a:spcBef>
                <a:spcPts val="1200"/>
              </a:spcBef>
              <a:buFont typeface="Arial" panose="020B0604020202020204" pitchFamily="34" charset="0"/>
              <a:buChar char="•"/>
            </a:pPr>
            <a:endParaRPr lang="en-US" sz="2400" dirty="0"/>
          </a:p>
        </p:txBody>
      </p:sp>
      <p:pic>
        <p:nvPicPr>
          <p:cNvPr id="8" name="Picture 7">
            <a:extLst>
              <a:ext uri="{FF2B5EF4-FFF2-40B4-BE49-F238E27FC236}">
                <a16:creationId xmlns:a16="http://schemas.microsoft.com/office/drawing/2014/main" id="{BF7598EA-2014-E9D2-E2CE-F2D3AF9CB08C}"/>
              </a:ext>
            </a:extLst>
          </p:cNvPr>
          <p:cNvPicPr>
            <a:picLocks noChangeAspect="1"/>
          </p:cNvPicPr>
          <p:nvPr/>
        </p:nvPicPr>
        <p:blipFill>
          <a:blip r:embed="rId5"/>
          <a:stretch>
            <a:fillRect/>
          </a:stretch>
        </p:blipFill>
        <p:spPr>
          <a:xfrm>
            <a:off x="5715000" y="1865376"/>
            <a:ext cx="5960000" cy="4605714"/>
          </a:xfrm>
          <a:prstGeom prst="rect">
            <a:avLst/>
          </a:prstGeom>
          <a:ln>
            <a:solidFill>
              <a:schemeClr val="accent1"/>
            </a:solidFill>
          </a:ln>
        </p:spPr>
      </p:pic>
      <p:pic>
        <p:nvPicPr>
          <p:cNvPr id="11" name="Audio 10">
            <a:hlinkClick r:id="" action="ppaction://media"/>
            <a:extLst>
              <a:ext uri="{FF2B5EF4-FFF2-40B4-BE49-F238E27FC236}">
                <a16:creationId xmlns:a16="http://schemas.microsoft.com/office/drawing/2014/main" id="{14BC8E42-EA67-F4E7-E5E7-BABB201B212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773740"/>
      </p:ext>
    </p:extLst>
  </p:cSld>
  <p:clrMapOvr>
    <a:masterClrMapping/>
  </p:clrMapOvr>
  <mc:AlternateContent xmlns:mc="http://schemas.openxmlformats.org/markup-compatibility/2006" xmlns:p14="http://schemas.microsoft.com/office/powerpoint/2010/main">
    <mc:Choice Requires="p14">
      <p:transition spd="slow" p14:dur="2000" advTm="32722"/>
    </mc:Choice>
    <mc:Fallback xmlns="">
      <p:transition spd="slow" advTm="32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09025-C4E2-8EAC-5C1B-9058E8F8D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CFC3F-689F-404F-6E51-BAB8E78CE519}"/>
              </a:ext>
            </a:extLst>
          </p:cNvPr>
          <p:cNvSpPr>
            <a:spLocks noGrp="1"/>
          </p:cNvSpPr>
          <p:nvPr>
            <p:ph type="title"/>
          </p:nvPr>
        </p:nvSpPr>
        <p:spPr>
          <a:xfrm>
            <a:off x="1587932" y="1163782"/>
            <a:ext cx="10604067" cy="649575"/>
          </a:xfrm>
        </p:spPr>
        <p:txBody>
          <a:bodyPr/>
          <a:lstStyle/>
          <a:p>
            <a:r>
              <a:rPr lang="en-US" sz="2400" dirty="0"/>
              <a:t>Summative Reports: individual student report (2 page)</a:t>
            </a:r>
          </a:p>
        </p:txBody>
      </p:sp>
      <p:sp>
        <p:nvSpPr>
          <p:cNvPr id="4" name="Text Placeholder 3">
            <a:extLst>
              <a:ext uri="{FF2B5EF4-FFF2-40B4-BE49-F238E27FC236}">
                <a16:creationId xmlns:a16="http://schemas.microsoft.com/office/drawing/2014/main" id="{780746DD-CC64-BFF8-8203-DC92E188013D}"/>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All student scores, including reporting category performance and readiness</a:t>
            </a:r>
          </a:p>
          <a:p>
            <a:pPr marL="800100" lvl="1" indent="-342900">
              <a:spcBef>
                <a:spcPts val="1200"/>
              </a:spcBef>
              <a:buFont typeface="Arial" panose="020B0604020202020204" pitchFamily="34" charset="0"/>
              <a:buChar char="•"/>
            </a:pPr>
            <a:r>
              <a:rPr lang="en-US" sz="2400" dirty="0"/>
              <a:t>Available at the school level</a:t>
            </a:r>
          </a:p>
          <a:p>
            <a:pPr marL="800100" lvl="1" indent="-342900">
              <a:spcBef>
                <a:spcPts val="1200"/>
              </a:spcBef>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296E58C2-7D32-09D0-297C-0998CF4BC4C2}"/>
              </a:ext>
            </a:extLst>
          </p:cNvPr>
          <p:cNvPicPr>
            <a:picLocks noChangeAspect="1"/>
          </p:cNvPicPr>
          <p:nvPr/>
        </p:nvPicPr>
        <p:blipFill>
          <a:blip r:embed="rId5"/>
          <a:stretch>
            <a:fillRect/>
          </a:stretch>
        </p:blipFill>
        <p:spPr>
          <a:xfrm>
            <a:off x="7772400" y="1865376"/>
            <a:ext cx="3708571" cy="4805714"/>
          </a:xfrm>
          <a:prstGeom prst="rect">
            <a:avLst/>
          </a:prstGeom>
          <a:ln>
            <a:solidFill>
              <a:schemeClr val="accent1"/>
            </a:solidFill>
          </a:ln>
        </p:spPr>
      </p:pic>
      <p:pic>
        <p:nvPicPr>
          <p:cNvPr id="11" name="Audio 10">
            <a:hlinkClick r:id="" action="ppaction://media"/>
            <a:extLst>
              <a:ext uri="{FF2B5EF4-FFF2-40B4-BE49-F238E27FC236}">
                <a16:creationId xmlns:a16="http://schemas.microsoft.com/office/drawing/2014/main" id="{59C65871-C3C7-5C17-67B2-A58525DE8FF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3037923"/>
      </p:ext>
    </p:extLst>
  </p:cSld>
  <p:clrMapOvr>
    <a:masterClrMapping/>
  </p:clrMapOvr>
  <mc:AlternateContent xmlns:mc="http://schemas.openxmlformats.org/markup-compatibility/2006" xmlns:p14="http://schemas.microsoft.com/office/powerpoint/2010/main">
    <mc:Choice Requires="p14">
      <p:transition spd="slow" p14:dur="2000" advTm="19523"/>
    </mc:Choice>
    <mc:Fallback xmlns="">
      <p:transition spd="slow" advTm="1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94927-48F4-9AAE-5F90-2503555B3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C16CAD-8C26-FE22-E6A2-B42EA39117E9}"/>
              </a:ext>
            </a:extLst>
          </p:cNvPr>
          <p:cNvSpPr>
            <a:spLocks noGrp="1"/>
          </p:cNvSpPr>
          <p:nvPr>
            <p:ph type="title"/>
          </p:nvPr>
        </p:nvSpPr>
        <p:spPr>
          <a:xfrm>
            <a:off x="1587932" y="1163782"/>
            <a:ext cx="10604067" cy="649575"/>
          </a:xfrm>
        </p:spPr>
        <p:txBody>
          <a:bodyPr/>
          <a:lstStyle/>
          <a:p>
            <a:r>
              <a:rPr lang="en-US" sz="2400" dirty="0"/>
              <a:t>student Performance file (SPF) </a:t>
            </a:r>
          </a:p>
        </p:txBody>
      </p:sp>
      <p:sp>
        <p:nvSpPr>
          <p:cNvPr id="4" name="Text Placeholder 3">
            <a:extLst>
              <a:ext uri="{FF2B5EF4-FFF2-40B4-BE49-F238E27FC236}">
                <a16:creationId xmlns:a16="http://schemas.microsoft.com/office/drawing/2014/main" id="{CAA551FB-E61C-D82B-335D-87315A214FBA}"/>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Description:</a:t>
            </a:r>
          </a:p>
          <a:p>
            <a:pPr marL="800100" lvl="1" indent="-342900">
              <a:spcBef>
                <a:spcPts val="1200"/>
              </a:spcBef>
              <a:buFont typeface="Arial" panose="020B0604020202020204" pitchFamily="34" charset="0"/>
              <a:buChar char="•"/>
            </a:pPr>
            <a:r>
              <a:rPr lang="en-US" sz="2400" dirty="0"/>
              <a:t>All student scores, including Composite National Percentile Rank, ACT Aspire Composite Score, Readiness Benchmark, and Predicted Scores</a:t>
            </a:r>
          </a:p>
          <a:p>
            <a:pPr marL="800100" lvl="1" indent="-342900">
              <a:spcBef>
                <a:spcPts val="1200"/>
              </a:spcBef>
              <a:buFont typeface="Arial" panose="020B0604020202020204" pitchFamily="34" charset="0"/>
              <a:buChar char="•"/>
            </a:pPr>
            <a:r>
              <a:rPr lang="en-US" sz="2400" dirty="0"/>
              <a:t>Available as a CSV file</a:t>
            </a:r>
          </a:p>
          <a:p>
            <a:pPr marL="800100" lvl="1" indent="-342900">
              <a:spcBef>
                <a:spcPts val="1200"/>
              </a:spcBef>
              <a:buFont typeface="Arial" panose="020B0604020202020204" pitchFamily="34" charset="0"/>
              <a:buChar char="•"/>
            </a:pPr>
            <a:r>
              <a:rPr lang="en-US" sz="2400" dirty="0"/>
              <a:t>Available at the district level</a:t>
            </a:r>
          </a:p>
          <a:p>
            <a:pPr marL="800100" lvl="1" indent="-342900">
              <a:spcBef>
                <a:spcPts val="1200"/>
              </a:spcBef>
              <a:buFont typeface="Arial" panose="020B0604020202020204" pitchFamily="34" charset="0"/>
              <a:buChar char="•"/>
            </a:pPr>
            <a:endParaRPr lang="en-US" sz="2400" dirty="0"/>
          </a:p>
        </p:txBody>
      </p:sp>
      <p:pic>
        <p:nvPicPr>
          <p:cNvPr id="6" name="Picture 5">
            <a:extLst>
              <a:ext uri="{FF2B5EF4-FFF2-40B4-BE49-F238E27FC236}">
                <a16:creationId xmlns:a16="http://schemas.microsoft.com/office/drawing/2014/main" id="{9C5399A4-32BA-89B0-ACBC-C137E7C90642}"/>
              </a:ext>
            </a:extLst>
          </p:cNvPr>
          <p:cNvPicPr>
            <a:picLocks noChangeAspect="1"/>
          </p:cNvPicPr>
          <p:nvPr/>
        </p:nvPicPr>
        <p:blipFill>
          <a:blip r:embed="rId5"/>
          <a:stretch>
            <a:fillRect/>
          </a:stretch>
        </p:blipFill>
        <p:spPr>
          <a:xfrm>
            <a:off x="7772400" y="1628886"/>
            <a:ext cx="3712464" cy="4846320"/>
          </a:xfrm>
          <a:prstGeom prst="rect">
            <a:avLst/>
          </a:prstGeom>
        </p:spPr>
      </p:pic>
      <p:pic>
        <p:nvPicPr>
          <p:cNvPr id="20" name="Audio 19">
            <a:hlinkClick r:id="" action="ppaction://media"/>
            <a:extLst>
              <a:ext uri="{FF2B5EF4-FFF2-40B4-BE49-F238E27FC236}">
                <a16:creationId xmlns:a16="http://schemas.microsoft.com/office/drawing/2014/main" id="{147913FC-3714-FAE1-4959-BD0F61908F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5462032"/>
      </p:ext>
    </p:extLst>
  </p:cSld>
  <p:clrMapOvr>
    <a:masterClrMapping/>
  </p:clrMapOvr>
  <mc:AlternateContent xmlns:mc="http://schemas.openxmlformats.org/markup-compatibility/2006" xmlns:p14="http://schemas.microsoft.com/office/powerpoint/2010/main">
    <mc:Choice Requires="p14">
      <p:transition spd="slow" p14:dur="2000" advTm="53757"/>
    </mc:Choice>
    <mc:Fallback xmlns="">
      <p:transition spd="slow" advTm="53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D0D7E71-7CBB-4E4F-BD01-EB67698FAB9D}"/>
              </a:ext>
            </a:extLst>
          </p:cNvPr>
          <p:cNvSpPr>
            <a:spLocks noGrp="1"/>
          </p:cNvSpPr>
          <p:nvPr>
            <p:ph type="subTitle" idx="1"/>
          </p:nvPr>
        </p:nvSpPr>
        <p:spPr>
          <a:xfrm>
            <a:off x="997527" y="4638259"/>
            <a:ext cx="11194473" cy="937592"/>
          </a:xfrm>
        </p:spPr>
        <p:txBody>
          <a:bodyPr/>
          <a:lstStyle/>
          <a:p>
            <a:r>
              <a:rPr lang="en-US" sz="2600" dirty="0">
                <a:solidFill>
                  <a:schemeClr val="tx1"/>
                </a:solidFill>
              </a:rPr>
              <a:t>Downloading Summative Reports in </a:t>
            </a:r>
            <a:r>
              <a:rPr lang="en-US" sz="2600" dirty="0" err="1">
                <a:solidFill>
                  <a:schemeClr val="tx1"/>
                </a:solidFill>
              </a:rPr>
              <a:t>PearsonAccess</a:t>
            </a:r>
            <a:r>
              <a:rPr lang="en-US" sz="2600" baseline="30000" dirty="0" err="1">
                <a:solidFill>
                  <a:schemeClr val="tx1"/>
                </a:solidFill>
              </a:rPr>
              <a:t>next</a:t>
            </a:r>
            <a:endParaRPr lang="en-US" sz="2600" dirty="0">
              <a:solidFill>
                <a:schemeClr val="tx1"/>
              </a:solidFill>
            </a:endParaRPr>
          </a:p>
        </p:txBody>
      </p:sp>
      <p:pic>
        <p:nvPicPr>
          <p:cNvPr id="2" name="Graphic 1" descr="Download from cloud with solid fill">
            <a:extLst>
              <a:ext uri="{FF2B5EF4-FFF2-40B4-BE49-F238E27FC236}">
                <a16:creationId xmlns:a16="http://schemas.microsoft.com/office/drawing/2014/main" id="{3B7297AE-58F8-E248-2845-F216C395F15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659091" y="945106"/>
            <a:ext cx="2549269" cy="2549269"/>
          </a:xfrm>
          <a:prstGeom prst="rect">
            <a:avLst/>
          </a:prstGeom>
        </p:spPr>
      </p:pic>
      <p:pic>
        <p:nvPicPr>
          <p:cNvPr id="6" name="Audio 5">
            <a:hlinkClick r:id="" action="ppaction://media"/>
            <a:extLst>
              <a:ext uri="{FF2B5EF4-FFF2-40B4-BE49-F238E27FC236}">
                <a16:creationId xmlns:a16="http://schemas.microsoft.com/office/drawing/2014/main" id="{D333BD81-FEA7-7CDE-5A0A-76D6FC370D3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6897030"/>
      </p:ext>
    </p:extLst>
  </p:cSld>
  <p:clrMapOvr>
    <a:masterClrMapping/>
  </p:clrMapOvr>
  <mc:AlternateContent xmlns:mc="http://schemas.openxmlformats.org/markup-compatibility/2006" xmlns:p14="http://schemas.microsoft.com/office/powerpoint/2010/main">
    <mc:Choice Requires="p14">
      <p:transition spd="slow" p14:dur="2000" advTm="10392"/>
    </mc:Choice>
    <mc:Fallback xmlns="">
      <p:transition spd="slow" advTm="1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17A12-FF65-9A37-1E63-A0656B30D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ABCCB-8C27-4A76-196D-92E267AC96B9}"/>
              </a:ext>
            </a:extLst>
          </p:cNvPr>
          <p:cNvSpPr>
            <a:spLocks noGrp="1"/>
          </p:cNvSpPr>
          <p:nvPr>
            <p:ph type="title"/>
          </p:nvPr>
        </p:nvSpPr>
        <p:spPr>
          <a:xfrm>
            <a:off x="1587932" y="1163782"/>
            <a:ext cx="10604067" cy="649575"/>
          </a:xfrm>
        </p:spPr>
        <p:txBody>
          <a:bodyPr/>
          <a:lstStyle/>
          <a:p>
            <a:r>
              <a:rPr lang="en-US" sz="2400" dirty="0"/>
              <a:t>Downloading Summative reports in </a:t>
            </a:r>
            <a:r>
              <a:rPr lang="en-US" sz="2400" dirty="0" err="1"/>
              <a:t>pearsonaccess</a:t>
            </a:r>
            <a:r>
              <a:rPr lang="en-US" sz="2400" dirty="0"/>
              <a:t> next</a:t>
            </a:r>
          </a:p>
        </p:txBody>
      </p:sp>
      <p:pic>
        <p:nvPicPr>
          <p:cNvPr id="6" name="Picture 5">
            <a:extLst>
              <a:ext uri="{FF2B5EF4-FFF2-40B4-BE49-F238E27FC236}">
                <a16:creationId xmlns:a16="http://schemas.microsoft.com/office/drawing/2014/main" id="{C375E332-4764-18A3-5BAF-32E210C5063B}"/>
              </a:ext>
            </a:extLst>
          </p:cNvPr>
          <p:cNvPicPr>
            <a:picLocks noChangeAspect="1"/>
          </p:cNvPicPr>
          <p:nvPr/>
        </p:nvPicPr>
        <p:blipFill>
          <a:blip r:embed="rId5"/>
          <a:stretch>
            <a:fillRect/>
          </a:stretch>
        </p:blipFill>
        <p:spPr>
          <a:xfrm>
            <a:off x="2179089" y="2464521"/>
            <a:ext cx="2009524" cy="3552381"/>
          </a:xfrm>
          <a:prstGeom prst="rect">
            <a:avLst/>
          </a:prstGeom>
        </p:spPr>
      </p:pic>
      <p:sp>
        <p:nvSpPr>
          <p:cNvPr id="10" name="TextBox 9">
            <a:extLst>
              <a:ext uri="{FF2B5EF4-FFF2-40B4-BE49-F238E27FC236}">
                <a16:creationId xmlns:a16="http://schemas.microsoft.com/office/drawing/2014/main" id="{33C4D785-3D03-D233-D7BE-A738F5061743}"/>
              </a:ext>
            </a:extLst>
          </p:cNvPr>
          <p:cNvSpPr txBox="1"/>
          <p:nvPr/>
        </p:nvSpPr>
        <p:spPr>
          <a:xfrm>
            <a:off x="1690254" y="1954273"/>
            <a:ext cx="6096000" cy="369332"/>
          </a:xfrm>
          <a:prstGeom prst="rect">
            <a:avLst/>
          </a:prstGeom>
          <a:noFill/>
        </p:spPr>
        <p:txBody>
          <a:bodyPr wrap="square">
            <a:spAutoFit/>
          </a:bodyPr>
          <a:lstStyle/>
          <a:p>
            <a:pPr marL="285750" indent="-285750">
              <a:buFont typeface="Arial" panose="020B0604020202020204" pitchFamily="34" charset="0"/>
              <a:buChar char="•"/>
            </a:pPr>
            <a:r>
              <a:rPr lang="en-US" sz="1800" dirty="0"/>
              <a:t>Reports &gt; </a:t>
            </a:r>
            <a:r>
              <a:rPr lang="en-US" dirty="0"/>
              <a:t>Published Reports</a:t>
            </a:r>
            <a:endParaRPr lang="en-US" sz="1800" dirty="0"/>
          </a:p>
        </p:txBody>
      </p:sp>
      <p:pic>
        <p:nvPicPr>
          <p:cNvPr id="14" name="Picture 13">
            <a:extLst>
              <a:ext uri="{FF2B5EF4-FFF2-40B4-BE49-F238E27FC236}">
                <a16:creationId xmlns:a16="http://schemas.microsoft.com/office/drawing/2014/main" id="{024BE355-F306-0F21-D4A6-BCF96D5B2DFA}"/>
              </a:ext>
            </a:extLst>
          </p:cNvPr>
          <p:cNvPicPr>
            <a:picLocks noChangeAspect="1"/>
          </p:cNvPicPr>
          <p:nvPr/>
        </p:nvPicPr>
        <p:blipFill>
          <a:blip r:embed="rId6"/>
          <a:stretch>
            <a:fillRect/>
          </a:stretch>
        </p:blipFill>
        <p:spPr>
          <a:xfrm>
            <a:off x="5523189" y="2464521"/>
            <a:ext cx="3610505" cy="4158738"/>
          </a:xfrm>
          <a:prstGeom prst="rect">
            <a:avLst/>
          </a:prstGeom>
        </p:spPr>
      </p:pic>
      <p:pic>
        <p:nvPicPr>
          <p:cNvPr id="5" name="Audio 4">
            <a:hlinkClick r:id="" action="ppaction://media"/>
            <a:extLst>
              <a:ext uri="{FF2B5EF4-FFF2-40B4-BE49-F238E27FC236}">
                <a16:creationId xmlns:a16="http://schemas.microsoft.com/office/drawing/2014/main" id="{332F2C92-5BD7-8F02-68E9-1652346A7B7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7404492"/>
      </p:ext>
    </p:extLst>
  </p:cSld>
  <p:clrMapOvr>
    <a:masterClrMapping/>
  </p:clrMapOvr>
  <mc:AlternateContent xmlns:mc="http://schemas.openxmlformats.org/markup-compatibility/2006" xmlns:p14="http://schemas.microsoft.com/office/powerpoint/2010/main">
    <mc:Choice Requires="p14">
      <p:transition spd="slow" p14:dur="2000" advTm="30390"/>
    </mc:Choice>
    <mc:Fallback xmlns="">
      <p:transition spd="slow" advTm="3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9ACC6-D1AF-825F-B83B-8EE40A4FB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08A188-ECE8-5F51-9D42-BC71D6F87D90}"/>
              </a:ext>
            </a:extLst>
          </p:cNvPr>
          <p:cNvSpPr>
            <a:spLocks noGrp="1"/>
          </p:cNvSpPr>
          <p:nvPr>
            <p:ph type="title"/>
          </p:nvPr>
        </p:nvSpPr>
        <p:spPr>
          <a:xfrm>
            <a:off x="1587932" y="1163782"/>
            <a:ext cx="10604067" cy="649575"/>
          </a:xfrm>
        </p:spPr>
        <p:txBody>
          <a:bodyPr/>
          <a:lstStyle/>
          <a:p>
            <a:r>
              <a:rPr lang="en-US" sz="2400" dirty="0"/>
              <a:t>Downloading Summative reports in </a:t>
            </a:r>
            <a:r>
              <a:rPr lang="en-US" sz="2400" dirty="0" err="1"/>
              <a:t>pearsonaccess</a:t>
            </a:r>
            <a:r>
              <a:rPr lang="en-US" sz="2400" dirty="0"/>
              <a:t> next</a:t>
            </a:r>
          </a:p>
        </p:txBody>
      </p:sp>
      <p:sp>
        <p:nvSpPr>
          <p:cNvPr id="10" name="TextBox 9">
            <a:extLst>
              <a:ext uri="{FF2B5EF4-FFF2-40B4-BE49-F238E27FC236}">
                <a16:creationId xmlns:a16="http://schemas.microsoft.com/office/drawing/2014/main" id="{3C926A26-4CC5-6B39-C49F-68DD08F3EB6A}"/>
              </a:ext>
            </a:extLst>
          </p:cNvPr>
          <p:cNvSpPr txBox="1"/>
          <p:nvPr/>
        </p:nvSpPr>
        <p:spPr>
          <a:xfrm>
            <a:off x="1690254" y="1954273"/>
            <a:ext cx="6096000" cy="369332"/>
          </a:xfrm>
          <a:prstGeom prst="rect">
            <a:avLst/>
          </a:prstGeom>
          <a:noFill/>
        </p:spPr>
        <p:txBody>
          <a:bodyPr wrap="square">
            <a:spAutoFit/>
          </a:bodyPr>
          <a:lstStyle/>
          <a:p>
            <a:pPr marL="285750" indent="-285750">
              <a:buFont typeface="Arial" panose="020B0604020202020204" pitchFamily="34" charset="0"/>
              <a:buChar char="•"/>
            </a:pPr>
            <a:r>
              <a:rPr lang="en-US" sz="1800" dirty="0"/>
              <a:t>Reports &gt; </a:t>
            </a:r>
            <a:r>
              <a:rPr lang="en-US" dirty="0"/>
              <a:t>Published Reports</a:t>
            </a:r>
            <a:endParaRPr lang="en-US" sz="1800" dirty="0"/>
          </a:p>
        </p:txBody>
      </p:sp>
      <p:pic>
        <p:nvPicPr>
          <p:cNvPr id="9" name="Picture 8">
            <a:extLst>
              <a:ext uri="{FF2B5EF4-FFF2-40B4-BE49-F238E27FC236}">
                <a16:creationId xmlns:a16="http://schemas.microsoft.com/office/drawing/2014/main" id="{F4BA9E45-8EAB-4456-52AC-2C75C09CAB6E}"/>
              </a:ext>
            </a:extLst>
          </p:cNvPr>
          <p:cNvPicPr>
            <a:picLocks noChangeAspect="1"/>
          </p:cNvPicPr>
          <p:nvPr/>
        </p:nvPicPr>
        <p:blipFill>
          <a:blip r:embed="rId5"/>
          <a:stretch>
            <a:fillRect/>
          </a:stretch>
        </p:blipFill>
        <p:spPr>
          <a:xfrm>
            <a:off x="1953745" y="2323605"/>
            <a:ext cx="8880509" cy="3890509"/>
          </a:xfrm>
          <a:prstGeom prst="rect">
            <a:avLst/>
          </a:prstGeom>
        </p:spPr>
      </p:pic>
      <p:pic>
        <p:nvPicPr>
          <p:cNvPr id="5" name="Audio 4">
            <a:hlinkClick r:id="" action="ppaction://media"/>
            <a:extLst>
              <a:ext uri="{FF2B5EF4-FFF2-40B4-BE49-F238E27FC236}">
                <a16:creationId xmlns:a16="http://schemas.microsoft.com/office/drawing/2014/main" id="{ECEE1237-3992-C6B4-C9A8-9101D8A9E69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7796548"/>
      </p:ext>
    </p:extLst>
  </p:cSld>
  <p:clrMapOvr>
    <a:masterClrMapping/>
  </p:clrMapOvr>
  <mc:AlternateContent xmlns:mc="http://schemas.openxmlformats.org/markup-compatibility/2006" xmlns:p14="http://schemas.microsoft.com/office/powerpoint/2010/main">
    <mc:Choice Requires="p14">
      <p:transition spd="slow" p14:dur="2000" advTm="14411"/>
    </mc:Choice>
    <mc:Fallback xmlns="">
      <p:transition spd="slow" advTm="1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3A0365-B36B-48DB-9B58-E8035AAED52D}"/>
              </a:ext>
            </a:extLst>
          </p:cNvPr>
          <p:cNvSpPr>
            <a:spLocks noGrp="1"/>
          </p:cNvSpPr>
          <p:nvPr>
            <p:ph type="subTitle" idx="1"/>
          </p:nvPr>
        </p:nvSpPr>
        <p:spPr>
          <a:xfrm>
            <a:off x="1053547" y="4638259"/>
            <a:ext cx="12135980" cy="937592"/>
          </a:xfrm>
        </p:spPr>
        <p:txBody>
          <a:bodyPr/>
          <a:lstStyle/>
          <a:p>
            <a:pPr lvl="0">
              <a:lnSpc>
                <a:spcPct val="100000"/>
              </a:lnSpc>
              <a:spcBef>
                <a:spcPts val="0"/>
              </a:spcBef>
              <a:defRPr/>
            </a:pPr>
            <a:r>
              <a:rPr lang="en-US" sz="3300" dirty="0"/>
              <a:t>ACT</a:t>
            </a:r>
            <a:r>
              <a:rPr lang="en-US" sz="2400" baseline="70000" dirty="0">
                <a:solidFill>
                  <a:schemeClr val="tx1"/>
                </a:solidFill>
              </a:rPr>
              <a:t>®</a:t>
            </a:r>
            <a:r>
              <a:rPr lang="en-US" sz="3300" baseline="30000" dirty="0">
                <a:solidFill>
                  <a:schemeClr val="tx1"/>
                </a:solidFill>
              </a:rPr>
              <a:t> </a:t>
            </a:r>
            <a:r>
              <a:rPr lang="en-US" sz="3300" dirty="0"/>
              <a:t>Aspire</a:t>
            </a:r>
            <a:r>
              <a:rPr lang="en-US" sz="2400" baseline="70000" dirty="0">
                <a:solidFill>
                  <a:schemeClr val="tx1"/>
                </a:solidFill>
              </a:rPr>
              <a:t>®</a:t>
            </a:r>
            <a:r>
              <a:rPr lang="en-US" sz="3300" baseline="30000" dirty="0">
                <a:solidFill>
                  <a:schemeClr val="tx1"/>
                </a:solidFill>
              </a:rPr>
              <a:t> </a:t>
            </a:r>
            <a:r>
              <a:rPr lang="en-US" sz="3300" dirty="0"/>
              <a:t>OnDemand Reports</a:t>
            </a:r>
          </a:p>
        </p:txBody>
      </p:sp>
      <p:pic>
        <p:nvPicPr>
          <p:cNvPr id="2" name="Graphic 1" descr="Syncing cloud with solid fill">
            <a:extLst>
              <a:ext uri="{FF2B5EF4-FFF2-40B4-BE49-F238E27FC236}">
                <a16:creationId xmlns:a16="http://schemas.microsoft.com/office/drawing/2014/main" id="{56C0149C-E707-9B23-6743-A633F7549FE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634549" y="938682"/>
            <a:ext cx="2525607" cy="2525607"/>
          </a:xfrm>
          <a:prstGeom prst="rect">
            <a:avLst/>
          </a:prstGeom>
        </p:spPr>
      </p:pic>
      <p:pic>
        <p:nvPicPr>
          <p:cNvPr id="6" name="Audio 5">
            <a:hlinkClick r:id="" action="ppaction://media"/>
            <a:extLst>
              <a:ext uri="{FF2B5EF4-FFF2-40B4-BE49-F238E27FC236}">
                <a16:creationId xmlns:a16="http://schemas.microsoft.com/office/drawing/2014/main" id="{A483EFCD-48DE-A3D6-8F8F-412CF9BA81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9859244"/>
      </p:ext>
    </p:extLst>
  </p:cSld>
  <p:clrMapOvr>
    <a:masterClrMapping/>
  </p:clrMapOvr>
  <mc:AlternateContent xmlns:mc="http://schemas.openxmlformats.org/markup-compatibility/2006" xmlns:p14="http://schemas.microsoft.com/office/powerpoint/2010/main">
    <mc:Choice Requires="p14">
      <p:transition spd="slow" p14:dur="2000" advTm="7862"/>
    </mc:Choice>
    <mc:Fallback xmlns="">
      <p:transition spd="slow" advTm="7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831C12-7BDB-1660-05B9-AFAA8A961DD7}"/>
              </a:ext>
            </a:extLst>
          </p:cNvPr>
          <p:cNvGrpSpPr/>
          <p:nvPr/>
        </p:nvGrpSpPr>
        <p:grpSpPr>
          <a:xfrm>
            <a:off x="3060235" y="1770361"/>
            <a:ext cx="5118551" cy="4969505"/>
            <a:chOff x="3060235" y="1770361"/>
            <a:chExt cx="5118551" cy="4969505"/>
          </a:xfrm>
        </p:grpSpPr>
        <p:sp>
          <p:nvSpPr>
            <p:cNvPr id="4" name="Rectangle 3">
              <a:extLst>
                <a:ext uri="{FF2B5EF4-FFF2-40B4-BE49-F238E27FC236}">
                  <a16:creationId xmlns:a16="http://schemas.microsoft.com/office/drawing/2014/main" id="{DE43E7EE-F53B-9C85-8C24-B93D88F71CE1}"/>
                </a:ext>
              </a:extLst>
            </p:cNvPr>
            <p:cNvSpPr/>
            <p:nvPr/>
          </p:nvSpPr>
          <p:spPr>
            <a:xfrm>
              <a:off x="3060235" y="1770361"/>
              <a:ext cx="2359138" cy="1887310"/>
            </a:xfrm>
            <a:prstGeom prst="rect">
              <a:avLst/>
            </a:prstGeom>
            <a:solidFill>
              <a:srgbClr val="00597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5BA1C2E5-140C-5315-6FA3-54B0A989AC95}"/>
                </a:ext>
              </a:extLst>
            </p:cNvPr>
            <p:cNvSpPr/>
            <p:nvPr/>
          </p:nvSpPr>
          <p:spPr>
            <a:xfrm>
              <a:off x="3303178" y="3565083"/>
              <a:ext cx="2099633" cy="660558"/>
            </a:xfrm>
            <a:custGeom>
              <a:avLst/>
              <a:gdLst>
                <a:gd name="connsiteX0" fmla="*/ 0 w 2099633"/>
                <a:gd name="connsiteY0" fmla="*/ 0 h 660558"/>
                <a:gd name="connsiteX1" fmla="*/ 1224786 w 2099633"/>
                <a:gd name="connsiteY1" fmla="*/ 0 h 660558"/>
                <a:gd name="connsiteX2" fmla="*/ 1474992 w 2099633"/>
                <a:gd name="connsiteY2" fmla="*/ -70680 h 660558"/>
                <a:gd name="connsiteX3" fmla="*/ 1749694 w 2099633"/>
                <a:gd name="connsiteY3" fmla="*/ 0 h 660558"/>
                <a:gd name="connsiteX4" fmla="*/ 2099633 w 2099633"/>
                <a:gd name="connsiteY4" fmla="*/ 0 h 660558"/>
                <a:gd name="connsiteX5" fmla="*/ 2099633 w 2099633"/>
                <a:gd name="connsiteY5" fmla="*/ 110093 h 660558"/>
                <a:gd name="connsiteX6" fmla="*/ 2099633 w 2099633"/>
                <a:gd name="connsiteY6" fmla="*/ 110093 h 660558"/>
                <a:gd name="connsiteX7" fmla="*/ 2099633 w 2099633"/>
                <a:gd name="connsiteY7" fmla="*/ 275233 h 660558"/>
                <a:gd name="connsiteX8" fmla="*/ 2099633 w 2099633"/>
                <a:gd name="connsiteY8" fmla="*/ 660558 h 660558"/>
                <a:gd name="connsiteX9" fmla="*/ 1749694 w 2099633"/>
                <a:gd name="connsiteY9" fmla="*/ 660558 h 660558"/>
                <a:gd name="connsiteX10" fmla="*/ 1224786 w 2099633"/>
                <a:gd name="connsiteY10" fmla="*/ 660558 h 660558"/>
                <a:gd name="connsiteX11" fmla="*/ 1224786 w 2099633"/>
                <a:gd name="connsiteY11" fmla="*/ 660558 h 660558"/>
                <a:gd name="connsiteX12" fmla="*/ 0 w 2099633"/>
                <a:gd name="connsiteY12" fmla="*/ 660558 h 660558"/>
                <a:gd name="connsiteX13" fmla="*/ 0 w 2099633"/>
                <a:gd name="connsiteY13" fmla="*/ 275233 h 660558"/>
                <a:gd name="connsiteX14" fmla="*/ 0 w 2099633"/>
                <a:gd name="connsiteY14" fmla="*/ 110093 h 660558"/>
                <a:gd name="connsiteX15" fmla="*/ 0 w 2099633"/>
                <a:gd name="connsiteY15" fmla="*/ 110093 h 660558"/>
                <a:gd name="connsiteX16" fmla="*/ 0 w 2099633"/>
                <a:gd name="connsiteY16" fmla="*/ 0 h 66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9633" h="660558">
                  <a:moveTo>
                    <a:pt x="0" y="0"/>
                  </a:moveTo>
                  <a:lnTo>
                    <a:pt x="1224786" y="0"/>
                  </a:lnTo>
                  <a:lnTo>
                    <a:pt x="1474992" y="-70680"/>
                  </a:lnTo>
                  <a:lnTo>
                    <a:pt x="1749694" y="0"/>
                  </a:lnTo>
                  <a:lnTo>
                    <a:pt x="2099633" y="0"/>
                  </a:lnTo>
                  <a:lnTo>
                    <a:pt x="2099633" y="110093"/>
                  </a:lnTo>
                  <a:lnTo>
                    <a:pt x="2099633" y="110093"/>
                  </a:lnTo>
                  <a:lnTo>
                    <a:pt x="2099633" y="275233"/>
                  </a:lnTo>
                  <a:lnTo>
                    <a:pt x="2099633" y="660558"/>
                  </a:lnTo>
                  <a:lnTo>
                    <a:pt x="1749694" y="660558"/>
                  </a:lnTo>
                  <a:lnTo>
                    <a:pt x="1224786" y="660558"/>
                  </a:lnTo>
                  <a:lnTo>
                    <a:pt x="1224786" y="660558"/>
                  </a:lnTo>
                  <a:lnTo>
                    <a:pt x="0" y="660558"/>
                  </a:lnTo>
                  <a:lnTo>
                    <a:pt x="0" y="275233"/>
                  </a:lnTo>
                  <a:lnTo>
                    <a:pt x="0" y="110093"/>
                  </a:lnTo>
                  <a:lnTo>
                    <a:pt x="0" y="110093"/>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a:defRPr/>
              </a:pPr>
              <a:r>
                <a:rPr lang="en-US" sz="1400" dirty="0"/>
                <a:t>ACT Aspire Summative Reports Overview</a:t>
              </a:r>
            </a:p>
          </p:txBody>
        </p:sp>
        <p:sp>
          <p:nvSpPr>
            <p:cNvPr id="6" name="Rectangle 5">
              <a:extLst>
                <a:ext uri="{FF2B5EF4-FFF2-40B4-BE49-F238E27FC236}">
                  <a16:creationId xmlns:a16="http://schemas.microsoft.com/office/drawing/2014/main" id="{DB8EC6B2-42F3-B7FB-A735-2034788520D4}"/>
                </a:ext>
              </a:extLst>
            </p:cNvPr>
            <p:cNvSpPr/>
            <p:nvPr/>
          </p:nvSpPr>
          <p:spPr>
            <a:xfrm>
              <a:off x="5786021" y="4271387"/>
              <a:ext cx="2359138" cy="1887310"/>
            </a:xfrm>
            <a:prstGeom prst="rect">
              <a:avLst/>
            </a:prstGeom>
            <a:solidFill>
              <a:srgbClr val="00597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Rectangle 8">
              <a:extLst>
                <a:ext uri="{FF2B5EF4-FFF2-40B4-BE49-F238E27FC236}">
                  <a16:creationId xmlns:a16="http://schemas.microsoft.com/office/drawing/2014/main" id="{C014E5C6-B08F-6F89-17EF-3E6234A96DD3}"/>
                </a:ext>
              </a:extLst>
            </p:cNvPr>
            <p:cNvSpPr/>
            <p:nvPr/>
          </p:nvSpPr>
          <p:spPr>
            <a:xfrm>
              <a:off x="5819648" y="1789280"/>
              <a:ext cx="2359138" cy="1887310"/>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ACD818E3-BD5E-CAD9-D2F1-4F49193774AE}"/>
                </a:ext>
              </a:extLst>
            </p:cNvPr>
            <p:cNvSpPr/>
            <p:nvPr/>
          </p:nvSpPr>
          <p:spPr>
            <a:xfrm>
              <a:off x="6045526" y="6079308"/>
              <a:ext cx="2099633" cy="660558"/>
            </a:xfrm>
            <a:custGeom>
              <a:avLst/>
              <a:gdLst>
                <a:gd name="connsiteX0" fmla="*/ 0 w 2099633"/>
                <a:gd name="connsiteY0" fmla="*/ 0 h 660558"/>
                <a:gd name="connsiteX1" fmla="*/ 1224786 w 2099633"/>
                <a:gd name="connsiteY1" fmla="*/ 0 h 660558"/>
                <a:gd name="connsiteX2" fmla="*/ 1474992 w 2099633"/>
                <a:gd name="connsiteY2" fmla="*/ -70680 h 660558"/>
                <a:gd name="connsiteX3" fmla="*/ 1749694 w 2099633"/>
                <a:gd name="connsiteY3" fmla="*/ 0 h 660558"/>
                <a:gd name="connsiteX4" fmla="*/ 2099633 w 2099633"/>
                <a:gd name="connsiteY4" fmla="*/ 0 h 660558"/>
                <a:gd name="connsiteX5" fmla="*/ 2099633 w 2099633"/>
                <a:gd name="connsiteY5" fmla="*/ 110093 h 660558"/>
                <a:gd name="connsiteX6" fmla="*/ 2099633 w 2099633"/>
                <a:gd name="connsiteY6" fmla="*/ 110093 h 660558"/>
                <a:gd name="connsiteX7" fmla="*/ 2099633 w 2099633"/>
                <a:gd name="connsiteY7" fmla="*/ 275233 h 660558"/>
                <a:gd name="connsiteX8" fmla="*/ 2099633 w 2099633"/>
                <a:gd name="connsiteY8" fmla="*/ 660558 h 660558"/>
                <a:gd name="connsiteX9" fmla="*/ 1749694 w 2099633"/>
                <a:gd name="connsiteY9" fmla="*/ 660558 h 660558"/>
                <a:gd name="connsiteX10" fmla="*/ 1224786 w 2099633"/>
                <a:gd name="connsiteY10" fmla="*/ 660558 h 660558"/>
                <a:gd name="connsiteX11" fmla="*/ 1224786 w 2099633"/>
                <a:gd name="connsiteY11" fmla="*/ 660558 h 660558"/>
                <a:gd name="connsiteX12" fmla="*/ 0 w 2099633"/>
                <a:gd name="connsiteY12" fmla="*/ 660558 h 660558"/>
                <a:gd name="connsiteX13" fmla="*/ 0 w 2099633"/>
                <a:gd name="connsiteY13" fmla="*/ 275233 h 660558"/>
                <a:gd name="connsiteX14" fmla="*/ 0 w 2099633"/>
                <a:gd name="connsiteY14" fmla="*/ 110093 h 660558"/>
                <a:gd name="connsiteX15" fmla="*/ 0 w 2099633"/>
                <a:gd name="connsiteY15" fmla="*/ 110093 h 660558"/>
                <a:gd name="connsiteX16" fmla="*/ 0 w 2099633"/>
                <a:gd name="connsiteY16" fmla="*/ 0 h 66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9633" h="660558">
                  <a:moveTo>
                    <a:pt x="0" y="0"/>
                  </a:moveTo>
                  <a:lnTo>
                    <a:pt x="1224786" y="0"/>
                  </a:lnTo>
                  <a:lnTo>
                    <a:pt x="1474992" y="-70680"/>
                  </a:lnTo>
                  <a:lnTo>
                    <a:pt x="1749694" y="0"/>
                  </a:lnTo>
                  <a:lnTo>
                    <a:pt x="2099633" y="0"/>
                  </a:lnTo>
                  <a:lnTo>
                    <a:pt x="2099633" y="110093"/>
                  </a:lnTo>
                  <a:lnTo>
                    <a:pt x="2099633" y="110093"/>
                  </a:lnTo>
                  <a:lnTo>
                    <a:pt x="2099633" y="275233"/>
                  </a:lnTo>
                  <a:lnTo>
                    <a:pt x="2099633" y="660558"/>
                  </a:lnTo>
                  <a:lnTo>
                    <a:pt x="1749694" y="660558"/>
                  </a:lnTo>
                  <a:lnTo>
                    <a:pt x="1224786" y="660558"/>
                  </a:lnTo>
                  <a:lnTo>
                    <a:pt x="1224786" y="660558"/>
                  </a:lnTo>
                  <a:lnTo>
                    <a:pt x="0" y="660558"/>
                  </a:lnTo>
                  <a:lnTo>
                    <a:pt x="0" y="275233"/>
                  </a:lnTo>
                  <a:lnTo>
                    <a:pt x="0" y="110093"/>
                  </a:lnTo>
                  <a:lnTo>
                    <a:pt x="0" y="110093"/>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ACT Aspire Summative Report Resources</a:t>
              </a:r>
            </a:p>
          </p:txBody>
        </p:sp>
        <p:sp>
          <p:nvSpPr>
            <p:cNvPr id="7" name="Freeform: Shape 6">
              <a:extLst>
                <a:ext uri="{FF2B5EF4-FFF2-40B4-BE49-F238E27FC236}">
                  <a16:creationId xmlns:a16="http://schemas.microsoft.com/office/drawing/2014/main" id="{E2B7286C-F797-38FD-39C6-26B7461D154F}"/>
                </a:ext>
              </a:extLst>
            </p:cNvPr>
            <p:cNvSpPr/>
            <p:nvPr/>
          </p:nvSpPr>
          <p:spPr>
            <a:xfrm>
              <a:off x="6079153" y="3555899"/>
              <a:ext cx="2099633" cy="660558"/>
            </a:xfrm>
            <a:custGeom>
              <a:avLst/>
              <a:gdLst>
                <a:gd name="connsiteX0" fmla="*/ 0 w 2099633"/>
                <a:gd name="connsiteY0" fmla="*/ 0 h 660558"/>
                <a:gd name="connsiteX1" fmla="*/ 1224786 w 2099633"/>
                <a:gd name="connsiteY1" fmla="*/ 0 h 660558"/>
                <a:gd name="connsiteX2" fmla="*/ 1474992 w 2099633"/>
                <a:gd name="connsiteY2" fmla="*/ -70680 h 660558"/>
                <a:gd name="connsiteX3" fmla="*/ 1749694 w 2099633"/>
                <a:gd name="connsiteY3" fmla="*/ 0 h 660558"/>
                <a:gd name="connsiteX4" fmla="*/ 2099633 w 2099633"/>
                <a:gd name="connsiteY4" fmla="*/ 0 h 660558"/>
                <a:gd name="connsiteX5" fmla="*/ 2099633 w 2099633"/>
                <a:gd name="connsiteY5" fmla="*/ 110093 h 660558"/>
                <a:gd name="connsiteX6" fmla="*/ 2099633 w 2099633"/>
                <a:gd name="connsiteY6" fmla="*/ 110093 h 660558"/>
                <a:gd name="connsiteX7" fmla="*/ 2099633 w 2099633"/>
                <a:gd name="connsiteY7" fmla="*/ 275233 h 660558"/>
                <a:gd name="connsiteX8" fmla="*/ 2099633 w 2099633"/>
                <a:gd name="connsiteY8" fmla="*/ 660558 h 660558"/>
                <a:gd name="connsiteX9" fmla="*/ 1749694 w 2099633"/>
                <a:gd name="connsiteY9" fmla="*/ 660558 h 660558"/>
                <a:gd name="connsiteX10" fmla="*/ 1224786 w 2099633"/>
                <a:gd name="connsiteY10" fmla="*/ 660558 h 660558"/>
                <a:gd name="connsiteX11" fmla="*/ 1224786 w 2099633"/>
                <a:gd name="connsiteY11" fmla="*/ 660558 h 660558"/>
                <a:gd name="connsiteX12" fmla="*/ 0 w 2099633"/>
                <a:gd name="connsiteY12" fmla="*/ 660558 h 660558"/>
                <a:gd name="connsiteX13" fmla="*/ 0 w 2099633"/>
                <a:gd name="connsiteY13" fmla="*/ 275233 h 660558"/>
                <a:gd name="connsiteX14" fmla="*/ 0 w 2099633"/>
                <a:gd name="connsiteY14" fmla="*/ 110093 h 660558"/>
                <a:gd name="connsiteX15" fmla="*/ 0 w 2099633"/>
                <a:gd name="connsiteY15" fmla="*/ 110093 h 660558"/>
                <a:gd name="connsiteX16" fmla="*/ 0 w 2099633"/>
                <a:gd name="connsiteY16" fmla="*/ 0 h 66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9633" h="660558">
                  <a:moveTo>
                    <a:pt x="0" y="0"/>
                  </a:moveTo>
                  <a:lnTo>
                    <a:pt x="1224786" y="0"/>
                  </a:lnTo>
                  <a:lnTo>
                    <a:pt x="1474992" y="-70680"/>
                  </a:lnTo>
                  <a:lnTo>
                    <a:pt x="1749694" y="0"/>
                  </a:lnTo>
                  <a:lnTo>
                    <a:pt x="2099633" y="0"/>
                  </a:lnTo>
                  <a:lnTo>
                    <a:pt x="2099633" y="110093"/>
                  </a:lnTo>
                  <a:lnTo>
                    <a:pt x="2099633" y="110093"/>
                  </a:lnTo>
                  <a:lnTo>
                    <a:pt x="2099633" y="275233"/>
                  </a:lnTo>
                  <a:lnTo>
                    <a:pt x="2099633" y="660558"/>
                  </a:lnTo>
                  <a:lnTo>
                    <a:pt x="1749694" y="660558"/>
                  </a:lnTo>
                  <a:lnTo>
                    <a:pt x="1224786" y="660558"/>
                  </a:lnTo>
                  <a:lnTo>
                    <a:pt x="1224786" y="660558"/>
                  </a:lnTo>
                  <a:lnTo>
                    <a:pt x="0" y="660558"/>
                  </a:lnTo>
                  <a:lnTo>
                    <a:pt x="0" y="275233"/>
                  </a:lnTo>
                  <a:lnTo>
                    <a:pt x="0" y="110093"/>
                  </a:lnTo>
                  <a:lnTo>
                    <a:pt x="0" y="110093"/>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bg1"/>
                  </a:solidFill>
                  <a:latin typeface="+mn-lt"/>
                  <a:ea typeface="+mn-ea"/>
                  <a:cs typeface="+mn-cs"/>
                </a:rPr>
                <a:t>Downloading Summative Reports in </a:t>
              </a:r>
              <a:r>
                <a:rPr lang="en-US" sz="1400" kern="1200" dirty="0" err="1">
                  <a:solidFill>
                    <a:schemeClr val="bg1"/>
                  </a:solidFill>
                  <a:latin typeface="+mn-lt"/>
                  <a:ea typeface="+mn-ea"/>
                  <a:cs typeface="+mn-cs"/>
                </a:rPr>
                <a:t>PearsonAccess</a:t>
              </a:r>
              <a:r>
                <a:rPr lang="en-US" sz="1400" kern="1200" baseline="30000" dirty="0" err="1">
                  <a:solidFill>
                    <a:schemeClr val="bg1"/>
                  </a:solidFill>
                  <a:latin typeface="+mn-lt"/>
                  <a:ea typeface="+mn-ea"/>
                  <a:cs typeface="+mn-cs"/>
                </a:rPr>
                <a:t>next</a:t>
              </a:r>
              <a:endParaRPr lang="en-US" sz="1400" kern="1200" dirty="0">
                <a:solidFill>
                  <a:schemeClr val="bg1"/>
                </a:solidFill>
              </a:endParaRPr>
            </a:p>
          </p:txBody>
        </p:sp>
      </p:grpSp>
      <p:sp>
        <p:nvSpPr>
          <p:cNvPr id="3" name="Title 2">
            <a:extLst>
              <a:ext uri="{FF2B5EF4-FFF2-40B4-BE49-F238E27FC236}">
                <a16:creationId xmlns:a16="http://schemas.microsoft.com/office/drawing/2014/main" id="{D333D6B8-A268-49C0-84FC-3E67F45BBE3C}"/>
              </a:ext>
            </a:extLst>
          </p:cNvPr>
          <p:cNvSpPr>
            <a:spLocks noGrp="1"/>
          </p:cNvSpPr>
          <p:nvPr>
            <p:ph type="title"/>
          </p:nvPr>
        </p:nvSpPr>
        <p:spPr/>
        <p:txBody>
          <a:bodyPr/>
          <a:lstStyle/>
          <a:p>
            <a:r>
              <a:rPr lang="en-US"/>
              <a:t>Agenda</a:t>
            </a:r>
          </a:p>
        </p:txBody>
      </p:sp>
      <p:pic>
        <p:nvPicPr>
          <p:cNvPr id="21" name="Graphic 20" descr="List with solid fill">
            <a:extLst>
              <a:ext uri="{FF2B5EF4-FFF2-40B4-BE49-F238E27FC236}">
                <a16:creationId xmlns:a16="http://schemas.microsoft.com/office/drawing/2014/main" id="{710145A4-F1DC-40FC-BA78-0D04F8CF0B6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11987" y="1999832"/>
            <a:ext cx="1338773" cy="1338773"/>
          </a:xfrm>
          <a:prstGeom prst="rect">
            <a:avLst/>
          </a:prstGeom>
        </p:spPr>
      </p:pic>
      <p:pic>
        <p:nvPicPr>
          <p:cNvPr id="22" name="Graphic 21" descr="Download from cloud with solid fill">
            <a:extLst>
              <a:ext uri="{FF2B5EF4-FFF2-40B4-BE49-F238E27FC236}">
                <a16:creationId xmlns:a16="http://schemas.microsoft.com/office/drawing/2014/main" id="{3F2FEDA7-E065-45F0-BA33-D6C9B9DB798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62892" y="2018277"/>
            <a:ext cx="1472650" cy="1472650"/>
          </a:xfrm>
          <a:prstGeom prst="rect">
            <a:avLst/>
          </a:prstGeom>
        </p:spPr>
      </p:pic>
      <p:pic>
        <p:nvPicPr>
          <p:cNvPr id="23" name="Graphic 22" descr="Internet">
            <a:extLst>
              <a:ext uri="{FF2B5EF4-FFF2-40B4-BE49-F238E27FC236}">
                <a16:creationId xmlns:a16="http://schemas.microsoft.com/office/drawing/2014/main" id="{9F64B04E-1D56-4322-98C5-34B24164A7D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0884" y="4471216"/>
            <a:ext cx="1472650" cy="1472650"/>
          </a:xfrm>
          <a:prstGeom prst="rect">
            <a:avLst/>
          </a:prstGeom>
        </p:spPr>
      </p:pic>
      <p:sp>
        <p:nvSpPr>
          <p:cNvPr id="8" name="Rectangle 7">
            <a:extLst>
              <a:ext uri="{FF2B5EF4-FFF2-40B4-BE49-F238E27FC236}">
                <a16:creationId xmlns:a16="http://schemas.microsoft.com/office/drawing/2014/main" id="{B075A36C-1DB3-0374-1837-68C9CAF75C2F}"/>
              </a:ext>
            </a:extLst>
          </p:cNvPr>
          <p:cNvSpPr/>
          <p:nvPr/>
        </p:nvSpPr>
        <p:spPr>
          <a:xfrm>
            <a:off x="3060235" y="4271387"/>
            <a:ext cx="2359138" cy="1887310"/>
          </a:xfrm>
          <a:prstGeom prst="rect">
            <a:avLst/>
          </a:prstGeom>
          <a:solidFill>
            <a:srgbClr val="00597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1385DA88-9EEE-3847-DDE9-825364BFCC3F}"/>
              </a:ext>
            </a:extLst>
          </p:cNvPr>
          <p:cNvSpPr/>
          <p:nvPr/>
        </p:nvSpPr>
        <p:spPr>
          <a:xfrm>
            <a:off x="3303178" y="6079308"/>
            <a:ext cx="2099633" cy="660558"/>
          </a:xfrm>
          <a:custGeom>
            <a:avLst/>
            <a:gdLst>
              <a:gd name="connsiteX0" fmla="*/ 0 w 2099633"/>
              <a:gd name="connsiteY0" fmla="*/ 0 h 660558"/>
              <a:gd name="connsiteX1" fmla="*/ 1224786 w 2099633"/>
              <a:gd name="connsiteY1" fmla="*/ 0 h 660558"/>
              <a:gd name="connsiteX2" fmla="*/ 1474992 w 2099633"/>
              <a:gd name="connsiteY2" fmla="*/ -70680 h 660558"/>
              <a:gd name="connsiteX3" fmla="*/ 1749694 w 2099633"/>
              <a:gd name="connsiteY3" fmla="*/ 0 h 660558"/>
              <a:gd name="connsiteX4" fmla="*/ 2099633 w 2099633"/>
              <a:gd name="connsiteY4" fmla="*/ 0 h 660558"/>
              <a:gd name="connsiteX5" fmla="*/ 2099633 w 2099633"/>
              <a:gd name="connsiteY5" fmla="*/ 110093 h 660558"/>
              <a:gd name="connsiteX6" fmla="*/ 2099633 w 2099633"/>
              <a:gd name="connsiteY6" fmla="*/ 110093 h 660558"/>
              <a:gd name="connsiteX7" fmla="*/ 2099633 w 2099633"/>
              <a:gd name="connsiteY7" fmla="*/ 275233 h 660558"/>
              <a:gd name="connsiteX8" fmla="*/ 2099633 w 2099633"/>
              <a:gd name="connsiteY8" fmla="*/ 660558 h 660558"/>
              <a:gd name="connsiteX9" fmla="*/ 1749694 w 2099633"/>
              <a:gd name="connsiteY9" fmla="*/ 660558 h 660558"/>
              <a:gd name="connsiteX10" fmla="*/ 1224786 w 2099633"/>
              <a:gd name="connsiteY10" fmla="*/ 660558 h 660558"/>
              <a:gd name="connsiteX11" fmla="*/ 1224786 w 2099633"/>
              <a:gd name="connsiteY11" fmla="*/ 660558 h 660558"/>
              <a:gd name="connsiteX12" fmla="*/ 0 w 2099633"/>
              <a:gd name="connsiteY12" fmla="*/ 660558 h 660558"/>
              <a:gd name="connsiteX13" fmla="*/ 0 w 2099633"/>
              <a:gd name="connsiteY13" fmla="*/ 275233 h 660558"/>
              <a:gd name="connsiteX14" fmla="*/ 0 w 2099633"/>
              <a:gd name="connsiteY14" fmla="*/ 110093 h 660558"/>
              <a:gd name="connsiteX15" fmla="*/ 0 w 2099633"/>
              <a:gd name="connsiteY15" fmla="*/ 110093 h 660558"/>
              <a:gd name="connsiteX16" fmla="*/ 0 w 2099633"/>
              <a:gd name="connsiteY16" fmla="*/ 0 h 66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9633" h="660558">
                <a:moveTo>
                  <a:pt x="0" y="0"/>
                </a:moveTo>
                <a:lnTo>
                  <a:pt x="1224786" y="0"/>
                </a:lnTo>
                <a:lnTo>
                  <a:pt x="1474992" y="-70680"/>
                </a:lnTo>
                <a:lnTo>
                  <a:pt x="1749694" y="0"/>
                </a:lnTo>
                <a:lnTo>
                  <a:pt x="2099633" y="0"/>
                </a:lnTo>
                <a:lnTo>
                  <a:pt x="2099633" y="110093"/>
                </a:lnTo>
                <a:lnTo>
                  <a:pt x="2099633" y="110093"/>
                </a:lnTo>
                <a:lnTo>
                  <a:pt x="2099633" y="275233"/>
                </a:lnTo>
                <a:lnTo>
                  <a:pt x="2099633" y="660558"/>
                </a:lnTo>
                <a:lnTo>
                  <a:pt x="1749694" y="660558"/>
                </a:lnTo>
                <a:lnTo>
                  <a:pt x="1224786" y="660558"/>
                </a:lnTo>
                <a:lnTo>
                  <a:pt x="1224786" y="660558"/>
                </a:lnTo>
                <a:lnTo>
                  <a:pt x="0" y="660558"/>
                </a:lnTo>
                <a:lnTo>
                  <a:pt x="0" y="275233"/>
                </a:lnTo>
                <a:lnTo>
                  <a:pt x="0" y="110093"/>
                </a:lnTo>
                <a:lnTo>
                  <a:pt x="0" y="110093"/>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a:defRPr/>
            </a:pPr>
            <a:r>
              <a:rPr lang="en-US" sz="1400" dirty="0"/>
              <a:t>ACT Aspire OnDemand Reports</a:t>
            </a:r>
          </a:p>
        </p:txBody>
      </p:sp>
      <p:pic>
        <p:nvPicPr>
          <p:cNvPr id="13" name="Graphic 12" descr="Syncing cloud with solid fill">
            <a:extLst>
              <a:ext uri="{FF2B5EF4-FFF2-40B4-BE49-F238E27FC236}">
                <a16:creationId xmlns:a16="http://schemas.microsoft.com/office/drawing/2014/main" id="{FA546E8C-004E-3856-16D4-AA7C10E6B4C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503479" y="4478717"/>
            <a:ext cx="1472650" cy="1472650"/>
          </a:xfrm>
          <a:prstGeom prst="rect">
            <a:avLst/>
          </a:prstGeom>
        </p:spPr>
      </p:pic>
      <p:pic>
        <p:nvPicPr>
          <p:cNvPr id="15" name="Audio 14">
            <a:hlinkClick r:id="" action="ppaction://media"/>
            <a:extLst>
              <a:ext uri="{FF2B5EF4-FFF2-40B4-BE49-F238E27FC236}">
                <a16:creationId xmlns:a16="http://schemas.microsoft.com/office/drawing/2014/main" id="{C81D6F34-2826-D2D9-92E2-C47651820FBE}"/>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2278070"/>
      </p:ext>
    </p:extLst>
  </p:cSld>
  <p:clrMapOvr>
    <a:masterClrMapping/>
  </p:clrMapOvr>
  <mc:AlternateContent xmlns:mc="http://schemas.openxmlformats.org/markup-compatibility/2006" xmlns:p14="http://schemas.microsoft.com/office/powerpoint/2010/main">
    <mc:Choice Requires="p14">
      <p:transition spd="slow" p14:dur="2000" advTm="20745"/>
    </mc:Choice>
    <mc:Fallback xmlns="">
      <p:transition spd="slow" advTm="20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B8149-3DF5-0985-7A23-DC6B9D058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FAB3A-FB41-1D9E-951D-F4C3C2C65FFE}"/>
              </a:ext>
            </a:extLst>
          </p:cNvPr>
          <p:cNvSpPr>
            <a:spLocks noGrp="1"/>
          </p:cNvSpPr>
          <p:nvPr>
            <p:ph type="title"/>
          </p:nvPr>
        </p:nvSpPr>
        <p:spPr>
          <a:xfrm>
            <a:off x="1587932" y="1163782"/>
            <a:ext cx="10604067" cy="649575"/>
          </a:xfrm>
        </p:spPr>
        <p:txBody>
          <a:bodyPr/>
          <a:lstStyle/>
          <a:p>
            <a:r>
              <a:rPr lang="en-US" sz="2400" dirty="0" err="1"/>
              <a:t>Ondemand</a:t>
            </a:r>
            <a:r>
              <a:rPr lang="en-US" sz="2400" dirty="0"/>
              <a:t> reports in </a:t>
            </a:r>
            <a:r>
              <a:rPr lang="en-US" sz="2400" dirty="0" err="1"/>
              <a:t>pearsonaccess</a:t>
            </a:r>
            <a:r>
              <a:rPr lang="en-US" sz="2400" dirty="0"/>
              <a:t> next</a:t>
            </a:r>
          </a:p>
        </p:txBody>
      </p:sp>
      <p:sp>
        <p:nvSpPr>
          <p:cNvPr id="10" name="TextBox 9">
            <a:extLst>
              <a:ext uri="{FF2B5EF4-FFF2-40B4-BE49-F238E27FC236}">
                <a16:creationId xmlns:a16="http://schemas.microsoft.com/office/drawing/2014/main" id="{C0F028F8-41A0-AACF-B586-4EDB412F6BFE}"/>
              </a:ext>
            </a:extLst>
          </p:cNvPr>
          <p:cNvSpPr txBox="1"/>
          <p:nvPr/>
        </p:nvSpPr>
        <p:spPr>
          <a:xfrm>
            <a:off x="1690254" y="1954273"/>
            <a:ext cx="6096000" cy="369332"/>
          </a:xfrm>
          <a:prstGeom prst="rect">
            <a:avLst/>
          </a:prstGeom>
          <a:noFill/>
        </p:spPr>
        <p:txBody>
          <a:bodyPr wrap="square">
            <a:spAutoFit/>
          </a:bodyPr>
          <a:lstStyle/>
          <a:p>
            <a:pPr marL="285750" indent="-285750">
              <a:buFont typeface="Arial" panose="020B0604020202020204" pitchFamily="34" charset="0"/>
              <a:buChar char="•"/>
            </a:pPr>
            <a:r>
              <a:rPr lang="en-US" sz="1800" dirty="0"/>
              <a:t>Reports &gt; </a:t>
            </a:r>
            <a:r>
              <a:rPr lang="en-US" dirty="0"/>
              <a:t>OnDemand Reports</a:t>
            </a:r>
            <a:endParaRPr lang="en-US" sz="1800" dirty="0"/>
          </a:p>
        </p:txBody>
      </p:sp>
      <p:pic>
        <p:nvPicPr>
          <p:cNvPr id="4" name="Picture 3">
            <a:extLst>
              <a:ext uri="{FF2B5EF4-FFF2-40B4-BE49-F238E27FC236}">
                <a16:creationId xmlns:a16="http://schemas.microsoft.com/office/drawing/2014/main" id="{90442ECF-70C2-2128-01B7-DA8D26E40835}"/>
              </a:ext>
            </a:extLst>
          </p:cNvPr>
          <p:cNvPicPr>
            <a:picLocks noChangeAspect="1"/>
          </p:cNvPicPr>
          <p:nvPr/>
        </p:nvPicPr>
        <p:blipFill>
          <a:blip r:embed="rId5"/>
          <a:stretch>
            <a:fillRect/>
          </a:stretch>
        </p:blipFill>
        <p:spPr>
          <a:xfrm>
            <a:off x="1198179" y="2323605"/>
            <a:ext cx="10757336" cy="3848587"/>
          </a:xfrm>
          <a:prstGeom prst="rect">
            <a:avLst/>
          </a:prstGeom>
        </p:spPr>
      </p:pic>
      <p:pic>
        <p:nvPicPr>
          <p:cNvPr id="6" name="Audio 5">
            <a:hlinkClick r:id="" action="ppaction://media"/>
            <a:extLst>
              <a:ext uri="{FF2B5EF4-FFF2-40B4-BE49-F238E27FC236}">
                <a16:creationId xmlns:a16="http://schemas.microsoft.com/office/drawing/2014/main" id="{D6D91B8F-C3D7-62F7-F46F-AD51AB80748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3350408"/>
      </p:ext>
    </p:extLst>
  </p:cSld>
  <p:clrMapOvr>
    <a:masterClrMapping/>
  </p:clrMapOvr>
  <mc:AlternateContent xmlns:mc="http://schemas.openxmlformats.org/markup-compatibility/2006" xmlns:p14="http://schemas.microsoft.com/office/powerpoint/2010/main">
    <mc:Choice Requires="p14">
      <p:transition spd="slow" p14:dur="2000" advTm="40731"/>
    </mc:Choice>
    <mc:Fallback xmlns="">
      <p:transition spd="slow" advTm="40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D5D32-8376-2836-211E-13A8A50063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045FF-3122-26CB-D6C0-0D5B8585A7F8}"/>
              </a:ext>
            </a:extLst>
          </p:cNvPr>
          <p:cNvSpPr>
            <a:spLocks noGrp="1"/>
          </p:cNvSpPr>
          <p:nvPr>
            <p:ph type="title"/>
          </p:nvPr>
        </p:nvSpPr>
        <p:spPr>
          <a:xfrm>
            <a:off x="1587932" y="1163782"/>
            <a:ext cx="10604067" cy="649575"/>
          </a:xfrm>
        </p:spPr>
        <p:txBody>
          <a:bodyPr/>
          <a:lstStyle/>
          <a:p>
            <a:r>
              <a:rPr lang="en-US" sz="2400" dirty="0" err="1"/>
              <a:t>Ondemand</a:t>
            </a:r>
            <a:r>
              <a:rPr lang="en-US" sz="2400" dirty="0"/>
              <a:t> reports in </a:t>
            </a:r>
            <a:r>
              <a:rPr lang="en-US" sz="2400" dirty="0" err="1"/>
              <a:t>pearsonaccess</a:t>
            </a:r>
            <a:r>
              <a:rPr lang="en-US" sz="2400" dirty="0"/>
              <a:t> next</a:t>
            </a:r>
          </a:p>
        </p:txBody>
      </p:sp>
      <p:sp>
        <p:nvSpPr>
          <p:cNvPr id="10" name="TextBox 9">
            <a:extLst>
              <a:ext uri="{FF2B5EF4-FFF2-40B4-BE49-F238E27FC236}">
                <a16:creationId xmlns:a16="http://schemas.microsoft.com/office/drawing/2014/main" id="{254AD0EB-623B-C764-0935-F960A4FFF0E9}"/>
              </a:ext>
            </a:extLst>
          </p:cNvPr>
          <p:cNvSpPr txBox="1"/>
          <p:nvPr/>
        </p:nvSpPr>
        <p:spPr>
          <a:xfrm>
            <a:off x="1690254" y="1954273"/>
            <a:ext cx="6096000" cy="369332"/>
          </a:xfrm>
          <a:prstGeom prst="rect">
            <a:avLst/>
          </a:prstGeom>
          <a:noFill/>
        </p:spPr>
        <p:txBody>
          <a:bodyPr wrap="square">
            <a:spAutoFit/>
          </a:bodyPr>
          <a:lstStyle/>
          <a:p>
            <a:pPr marL="285750" indent="-285750">
              <a:buFont typeface="Arial" panose="020B0604020202020204" pitchFamily="34" charset="0"/>
              <a:buChar char="•"/>
            </a:pPr>
            <a:r>
              <a:rPr lang="en-US" sz="1800" dirty="0"/>
              <a:t>Reports &gt; </a:t>
            </a:r>
            <a:r>
              <a:rPr lang="en-US" dirty="0"/>
              <a:t>OnDemand Reports</a:t>
            </a:r>
            <a:endParaRPr lang="en-US" sz="1800" dirty="0"/>
          </a:p>
        </p:txBody>
      </p:sp>
      <p:pic>
        <p:nvPicPr>
          <p:cNvPr id="13" name="Picture 12">
            <a:extLst>
              <a:ext uri="{FF2B5EF4-FFF2-40B4-BE49-F238E27FC236}">
                <a16:creationId xmlns:a16="http://schemas.microsoft.com/office/drawing/2014/main" id="{B8AE9F1A-D9B7-4962-7708-00C5971474F6}"/>
              </a:ext>
            </a:extLst>
          </p:cNvPr>
          <p:cNvPicPr>
            <a:picLocks noChangeAspect="1"/>
          </p:cNvPicPr>
          <p:nvPr/>
        </p:nvPicPr>
        <p:blipFill>
          <a:blip r:embed="rId5"/>
          <a:stretch>
            <a:fillRect/>
          </a:stretch>
        </p:blipFill>
        <p:spPr>
          <a:xfrm>
            <a:off x="3309682" y="2364999"/>
            <a:ext cx="4336594" cy="3975212"/>
          </a:xfrm>
          <a:prstGeom prst="rect">
            <a:avLst/>
          </a:prstGeom>
        </p:spPr>
      </p:pic>
      <p:pic>
        <p:nvPicPr>
          <p:cNvPr id="5" name="Audio 4">
            <a:hlinkClick r:id="" action="ppaction://media"/>
            <a:extLst>
              <a:ext uri="{FF2B5EF4-FFF2-40B4-BE49-F238E27FC236}">
                <a16:creationId xmlns:a16="http://schemas.microsoft.com/office/drawing/2014/main" id="{3ECA9566-1D98-2D1A-642C-A283FD4F103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0545834"/>
      </p:ext>
    </p:extLst>
  </p:cSld>
  <p:clrMapOvr>
    <a:masterClrMapping/>
  </p:clrMapOvr>
  <mc:AlternateContent xmlns:mc="http://schemas.openxmlformats.org/markup-compatibility/2006" xmlns:p14="http://schemas.microsoft.com/office/powerpoint/2010/main">
    <mc:Choice Requires="p14">
      <p:transition spd="slow" p14:dur="2000" advTm="15091"/>
    </mc:Choice>
    <mc:Fallback xmlns="">
      <p:transition spd="slow" advTm="1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F22C5-4728-A20A-2DEA-B0723E97C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2DFD1-445B-5626-E441-4B2FA67C19A4}"/>
              </a:ext>
            </a:extLst>
          </p:cNvPr>
          <p:cNvSpPr>
            <a:spLocks noGrp="1"/>
          </p:cNvSpPr>
          <p:nvPr>
            <p:ph type="title"/>
          </p:nvPr>
        </p:nvSpPr>
        <p:spPr>
          <a:xfrm>
            <a:off x="1587932" y="1163782"/>
            <a:ext cx="10604067" cy="649575"/>
          </a:xfrm>
        </p:spPr>
        <p:txBody>
          <a:bodyPr/>
          <a:lstStyle/>
          <a:p>
            <a:r>
              <a:rPr lang="en-US" sz="2400" dirty="0" err="1"/>
              <a:t>Ondemand</a:t>
            </a:r>
            <a:r>
              <a:rPr lang="en-US" sz="2400" dirty="0"/>
              <a:t> reports in </a:t>
            </a:r>
            <a:r>
              <a:rPr lang="en-US" sz="2400" dirty="0" err="1"/>
              <a:t>pearsonaccess</a:t>
            </a:r>
            <a:r>
              <a:rPr lang="en-US" sz="2400" dirty="0"/>
              <a:t> next</a:t>
            </a:r>
          </a:p>
        </p:txBody>
      </p:sp>
      <p:sp>
        <p:nvSpPr>
          <p:cNvPr id="10" name="TextBox 9">
            <a:extLst>
              <a:ext uri="{FF2B5EF4-FFF2-40B4-BE49-F238E27FC236}">
                <a16:creationId xmlns:a16="http://schemas.microsoft.com/office/drawing/2014/main" id="{40387D3E-AA7D-3CEB-6811-CBD9D9830443}"/>
              </a:ext>
            </a:extLst>
          </p:cNvPr>
          <p:cNvSpPr txBox="1"/>
          <p:nvPr/>
        </p:nvSpPr>
        <p:spPr>
          <a:xfrm>
            <a:off x="1690254" y="1954273"/>
            <a:ext cx="6096000" cy="369332"/>
          </a:xfrm>
          <a:prstGeom prst="rect">
            <a:avLst/>
          </a:prstGeom>
          <a:noFill/>
        </p:spPr>
        <p:txBody>
          <a:bodyPr wrap="square">
            <a:spAutoFit/>
          </a:bodyPr>
          <a:lstStyle/>
          <a:p>
            <a:pPr marL="285750" indent="-285750">
              <a:buFont typeface="Arial" panose="020B0604020202020204" pitchFamily="34" charset="0"/>
              <a:buChar char="•"/>
            </a:pPr>
            <a:r>
              <a:rPr lang="en-US" sz="1800" dirty="0"/>
              <a:t>Reports &gt; </a:t>
            </a:r>
            <a:r>
              <a:rPr lang="en-US" dirty="0"/>
              <a:t>OnDemand Reports</a:t>
            </a:r>
            <a:endParaRPr lang="en-US" sz="1800" dirty="0"/>
          </a:p>
        </p:txBody>
      </p:sp>
      <p:pic>
        <p:nvPicPr>
          <p:cNvPr id="4" name="Picture 3">
            <a:extLst>
              <a:ext uri="{FF2B5EF4-FFF2-40B4-BE49-F238E27FC236}">
                <a16:creationId xmlns:a16="http://schemas.microsoft.com/office/drawing/2014/main" id="{2B6679BB-E835-DB3F-5A86-6F7727C889BB}"/>
              </a:ext>
            </a:extLst>
          </p:cNvPr>
          <p:cNvPicPr>
            <a:picLocks noChangeAspect="1"/>
          </p:cNvPicPr>
          <p:nvPr/>
        </p:nvPicPr>
        <p:blipFill>
          <a:blip r:embed="rId5"/>
          <a:stretch>
            <a:fillRect/>
          </a:stretch>
        </p:blipFill>
        <p:spPr>
          <a:xfrm>
            <a:off x="2948151" y="2464521"/>
            <a:ext cx="6670725" cy="3755199"/>
          </a:xfrm>
          <a:prstGeom prst="rect">
            <a:avLst/>
          </a:prstGeom>
        </p:spPr>
      </p:pic>
      <p:pic>
        <p:nvPicPr>
          <p:cNvPr id="11" name="Audio 10">
            <a:hlinkClick r:id="" action="ppaction://media"/>
            <a:extLst>
              <a:ext uri="{FF2B5EF4-FFF2-40B4-BE49-F238E27FC236}">
                <a16:creationId xmlns:a16="http://schemas.microsoft.com/office/drawing/2014/main" id="{0550C2AA-D725-70D0-60B6-F1E14E40BD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5138585"/>
      </p:ext>
    </p:extLst>
  </p:cSld>
  <p:clrMapOvr>
    <a:masterClrMapping/>
  </p:clrMapOvr>
  <mc:AlternateContent xmlns:mc="http://schemas.openxmlformats.org/markup-compatibility/2006" xmlns:p14="http://schemas.microsoft.com/office/powerpoint/2010/main">
    <mc:Choice Requires="p14">
      <p:transition spd="slow" p14:dur="2000" advTm="19429"/>
    </mc:Choice>
    <mc:Fallback xmlns="">
      <p:transition spd="slow" advTm="1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FE0C0-84BD-BDE4-1364-B81EAB66BCF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1B9769B-7D4E-9A71-4622-EE9E60B36E1E}"/>
              </a:ext>
            </a:extLst>
          </p:cNvPr>
          <p:cNvSpPr>
            <a:spLocks noGrp="1"/>
          </p:cNvSpPr>
          <p:nvPr>
            <p:ph type="subTitle" idx="1"/>
          </p:nvPr>
        </p:nvSpPr>
        <p:spPr>
          <a:xfrm>
            <a:off x="1053547" y="4638259"/>
            <a:ext cx="12135980" cy="937592"/>
          </a:xfrm>
        </p:spPr>
        <p:txBody>
          <a:bodyPr/>
          <a:lstStyle/>
          <a:p>
            <a:pPr lvl="0">
              <a:lnSpc>
                <a:spcPct val="100000"/>
              </a:lnSpc>
              <a:spcBef>
                <a:spcPts val="0"/>
              </a:spcBef>
              <a:defRPr/>
            </a:pPr>
            <a:r>
              <a:rPr lang="en-US" sz="3300" dirty="0"/>
              <a:t>ACT</a:t>
            </a:r>
            <a:r>
              <a:rPr lang="en-US" sz="2400" baseline="70000" dirty="0">
                <a:solidFill>
                  <a:schemeClr val="tx1"/>
                </a:solidFill>
              </a:rPr>
              <a:t>®</a:t>
            </a:r>
            <a:r>
              <a:rPr lang="en-US" sz="3300" baseline="30000" dirty="0">
                <a:solidFill>
                  <a:schemeClr val="tx1"/>
                </a:solidFill>
              </a:rPr>
              <a:t> </a:t>
            </a:r>
            <a:r>
              <a:rPr lang="en-US" sz="3300" dirty="0"/>
              <a:t>Aspire</a:t>
            </a:r>
            <a:r>
              <a:rPr lang="en-US" sz="2400" baseline="70000" dirty="0">
                <a:solidFill>
                  <a:schemeClr val="tx1"/>
                </a:solidFill>
              </a:rPr>
              <a:t>®</a:t>
            </a:r>
            <a:r>
              <a:rPr lang="en-US" sz="3300" baseline="30000" dirty="0">
                <a:solidFill>
                  <a:schemeClr val="tx1"/>
                </a:solidFill>
              </a:rPr>
              <a:t> </a:t>
            </a:r>
            <a:r>
              <a:rPr lang="en-US" sz="3300" dirty="0"/>
              <a:t>Summative Report Resources</a:t>
            </a:r>
          </a:p>
        </p:txBody>
      </p:sp>
      <p:pic>
        <p:nvPicPr>
          <p:cNvPr id="5" name="Graphic 4" descr="Internet">
            <a:extLst>
              <a:ext uri="{FF2B5EF4-FFF2-40B4-BE49-F238E27FC236}">
                <a16:creationId xmlns:a16="http://schemas.microsoft.com/office/drawing/2014/main" id="{CE7CFB0A-FC0D-7EFA-7F55-CDB93C4FB3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3045" y="978426"/>
            <a:ext cx="2337854" cy="2337854"/>
          </a:xfrm>
          <a:prstGeom prst="rect">
            <a:avLst/>
          </a:prstGeom>
        </p:spPr>
      </p:pic>
      <p:pic>
        <p:nvPicPr>
          <p:cNvPr id="6" name="Audio 5">
            <a:hlinkClick r:id="" action="ppaction://media"/>
            <a:extLst>
              <a:ext uri="{FF2B5EF4-FFF2-40B4-BE49-F238E27FC236}">
                <a16:creationId xmlns:a16="http://schemas.microsoft.com/office/drawing/2014/main" id="{71743F09-AD55-C749-421D-1598A3EE316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3083974"/>
      </p:ext>
    </p:extLst>
  </p:cSld>
  <p:clrMapOvr>
    <a:masterClrMapping/>
  </p:clrMapOvr>
  <mc:AlternateContent xmlns:mc="http://schemas.openxmlformats.org/markup-compatibility/2006" xmlns:p14="http://schemas.microsoft.com/office/powerpoint/2010/main">
    <mc:Choice Requires="p14">
      <p:transition spd="slow" p14:dur="2000" advTm="8800"/>
    </mc:Choice>
    <mc:Fallback xmlns="">
      <p:transition spd="slow" advTm="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Text Placeholder 2"/>
          <p:cNvSpPr>
            <a:spLocks noGrp="1"/>
          </p:cNvSpPr>
          <p:nvPr>
            <p:ph type="body" sz="quarter" idx="12"/>
          </p:nvPr>
        </p:nvSpPr>
        <p:spPr/>
        <p:txBody>
          <a:bodyPr/>
          <a:lstStyle/>
          <a:p>
            <a:r>
              <a:rPr lang="en-US"/>
              <a:t>Web pages and Resources</a:t>
            </a:r>
          </a:p>
        </p:txBody>
      </p:sp>
      <p:sp>
        <p:nvSpPr>
          <p:cNvPr id="5" name="Text Placeholder 4"/>
          <p:cNvSpPr>
            <a:spLocks noGrp="1"/>
          </p:cNvSpPr>
          <p:nvPr>
            <p:ph type="body" sz="quarter" idx="15"/>
          </p:nvPr>
        </p:nvSpPr>
        <p:spPr>
          <a:xfrm>
            <a:off x="1779107" y="1567545"/>
            <a:ext cx="11818226" cy="5023650"/>
          </a:xfrm>
        </p:spPr>
        <p:txBody>
          <a:bodyPr anchor="t"/>
          <a:lstStyle/>
          <a:p>
            <a:endParaRPr lang="en-US" sz="1800" cap="none" dirty="0"/>
          </a:p>
          <a:p>
            <a:r>
              <a:rPr lang="en-US" b="1" cap="none" dirty="0"/>
              <a:t>Arizona ACT Aspire Support Page</a:t>
            </a:r>
          </a:p>
          <a:p>
            <a:pPr marL="800100" lvl="1" indent="-342900">
              <a:buFont typeface="Arial" panose="020B0604020202020204" pitchFamily="34" charset="0"/>
              <a:buChar char="•"/>
            </a:pPr>
            <a:r>
              <a:rPr lang="en-US" sz="2000" dirty="0">
                <a:hlinkClick r:id="rId5"/>
              </a:rPr>
              <a:t>https://az-support.mypearsonsupport.com/aspire/</a:t>
            </a:r>
            <a:r>
              <a:rPr lang="en-US" sz="2000" dirty="0"/>
              <a:t> </a:t>
            </a:r>
          </a:p>
          <a:p>
            <a:pPr marL="0" indent="0">
              <a:buNone/>
            </a:pPr>
            <a:endParaRPr lang="en-US" cap="none" dirty="0"/>
          </a:p>
          <a:p>
            <a:endParaRPr lang="en-US" cap="none" dirty="0"/>
          </a:p>
          <a:p>
            <a:endParaRPr lang="en-US" cap="none" dirty="0"/>
          </a:p>
          <a:p>
            <a:endParaRPr lang="en-US" cap="none" dirty="0"/>
          </a:p>
          <a:p>
            <a:endParaRPr lang="en-US" cap="none" dirty="0"/>
          </a:p>
        </p:txBody>
      </p:sp>
      <p:pic>
        <p:nvPicPr>
          <p:cNvPr id="6" name="Picture 5">
            <a:extLst>
              <a:ext uri="{FF2B5EF4-FFF2-40B4-BE49-F238E27FC236}">
                <a16:creationId xmlns:a16="http://schemas.microsoft.com/office/drawing/2014/main" id="{66324A23-AC1D-B6D3-4A32-13F8033D8F1B}"/>
              </a:ext>
            </a:extLst>
          </p:cNvPr>
          <p:cNvPicPr>
            <a:picLocks noChangeAspect="1"/>
          </p:cNvPicPr>
          <p:nvPr/>
        </p:nvPicPr>
        <p:blipFill>
          <a:blip r:embed="rId6"/>
          <a:stretch>
            <a:fillRect/>
          </a:stretch>
        </p:blipFill>
        <p:spPr>
          <a:xfrm>
            <a:off x="629476" y="2707822"/>
            <a:ext cx="11276196" cy="3235778"/>
          </a:xfrm>
          <a:prstGeom prst="rect">
            <a:avLst/>
          </a:prstGeom>
        </p:spPr>
      </p:pic>
      <p:pic>
        <p:nvPicPr>
          <p:cNvPr id="12" name="Audio 11">
            <a:hlinkClick r:id="" action="ppaction://media"/>
            <a:extLst>
              <a:ext uri="{FF2B5EF4-FFF2-40B4-BE49-F238E27FC236}">
                <a16:creationId xmlns:a16="http://schemas.microsoft.com/office/drawing/2014/main" id="{CCDCAAED-553F-5CDE-605A-D66E80CD6F7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7283151"/>
      </p:ext>
    </p:extLst>
  </p:cSld>
  <p:clrMapOvr>
    <a:masterClrMapping/>
  </p:clrMapOvr>
  <mc:AlternateContent xmlns:mc="http://schemas.openxmlformats.org/markup-compatibility/2006" xmlns:p14="http://schemas.microsoft.com/office/powerpoint/2010/main">
    <mc:Choice Requires="p14">
      <p:transition spd="slow" p14:dur="2000" advTm="17447"/>
    </mc:Choice>
    <mc:Fallback xmlns="">
      <p:transition spd="slow" advTm="17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51DB9A-D4F5-4D7B-8BEE-58447F7172FA}"/>
              </a:ext>
            </a:extLst>
          </p:cNvPr>
          <p:cNvSpPr>
            <a:spLocks noGrp="1"/>
          </p:cNvSpPr>
          <p:nvPr>
            <p:ph type="subTitle" idx="1"/>
          </p:nvPr>
        </p:nvSpPr>
        <p:spPr>
          <a:xfrm>
            <a:off x="206362" y="3899334"/>
            <a:ext cx="10874642" cy="2214173"/>
          </a:xfrm>
        </p:spPr>
        <p:txBody>
          <a:bodyPr anchor="t"/>
          <a:lstStyle/>
          <a:p>
            <a:pPr algn="l"/>
            <a:r>
              <a:rPr lang="en-US" dirty="0">
                <a:solidFill>
                  <a:schemeClr val="bg1"/>
                </a:solidFill>
              </a:rPr>
              <a:t>Pearson Customer Support:</a:t>
            </a:r>
            <a:endParaRPr lang="en-US" dirty="0">
              <a:solidFill>
                <a:schemeClr val="bg1"/>
              </a:solidFill>
              <a:cs typeface="Arial"/>
            </a:endParaRPr>
          </a:p>
          <a:p>
            <a:pPr marL="342900" indent="-342900" algn="l">
              <a:buFont typeface="Arial" panose="020B0604020202020204" pitchFamily="34" charset="0"/>
              <a:buChar char="•"/>
            </a:pPr>
            <a:r>
              <a:rPr lang="en-US" dirty="0">
                <a:solidFill>
                  <a:schemeClr val="bg1"/>
                </a:solidFill>
              </a:rPr>
              <a:t>Phone: 1.888.705.9421 Option 4 (ACT Aspire) </a:t>
            </a:r>
          </a:p>
          <a:p>
            <a:pPr marL="342900" indent="-342900" algn="l">
              <a:buFont typeface="Arial" panose="020B0604020202020204" pitchFamily="34" charset="0"/>
              <a:buChar char="•"/>
            </a:pPr>
            <a:r>
              <a:rPr lang="en-US" dirty="0">
                <a:solidFill>
                  <a:schemeClr val="bg1"/>
                </a:solidFill>
              </a:rPr>
              <a:t>Hours available: </a:t>
            </a:r>
            <a:r>
              <a:rPr lang="nn-NO" dirty="0">
                <a:solidFill>
                  <a:schemeClr val="bg1"/>
                </a:solidFill>
              </a:rPr>
              <a:t>Monday-Friday 7:00 am - 7:00 pm (CST)</a:t>
            </a:r>
            <a:endParaRPr lang="en-US" dirty="0">
              <a:solidFill>
                <a:schemeClr val="bg1"/>
              </a:solidFill>
              <a:cs typeface="Arial"/>
            </a:endParaRPr>
          </a:p>
        </p:txBody>
      </p:sp>
      <p:sp>
        <p:nvSpPr>
          <p:cNvPr id="2" name="Title 1">
            <a:extLst>
              <a:ext uri="{FF2B5EF4-FFF2-40B4-BE49-F238E27FC236}">
                <a16:creationId xmlns:a16="http://schemas.microsoft.com/office/drawing/2014/main" id="{4DC589EC-F506-41E6-9341-20AE85859CF4}"/>
              </a:ext>
            </a:extLst>
          </p:cNvPr>
          <p:cNvSpPr>
            <a:spLocks noGrp="1"/>
          </p:cNvSpPr>
          <p:nvPr>
            <p:ph type="ctrTitle"/>
          </p:nvPr>
        </p:nvSpPr>
        <p:spPr>
          <a:xfrm>
            <a:off x="667999" y="1314970"/>
            <a:ext cx="6225942" cy="1643697"/>
          </a:xfrm>
        </p:spPr>
        <p:txBody>
          <a:bodyPr/>
          <a:lstStyle/>
          <a:p>
            <a:r>
              <a:rPr lang="en-US" dirty="0"/>
              <a:t>Questions?</a:t>
            </a:r>
            <a:br>
              <a:rPr lang="en-US" dirty="0"/>
            </a:br>
            <a:r>
              <a:rPr lang="en-US" sz="2400" cap="none" dirty="0"/>
              <a:t>We’re here to help!</a:t>
            </a:r>
            <a:endParaRPr lang="en-US" cap="none" dirty="0"/>
          </a:p>
        </p:txBody>
      </p:sp>
      <p:pic>
        <p:nvPicPr>
          <p:cNvPr id="7" name="Graphic 6" descr="Speech">
            <a:extLst>
              <a:ext uri="{FF2B5EF4-FFF2-40B4-BE49-F238E27FC236}">
                <a16:creationId xmlns:a16="http://schemas.microsoft.com/office/drawing/2014/main" id="{98187C35-C68F-451A-8FED-FC10EBE784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6058" y="1963303"/>
            <a:ext cx="3443271" cy="3443271"/>
          </a:xfrm>
          <a:prstGeom prst="rect">
            <a:avLst/>
          </a:prstGeom>
        </p:spPr>
      </p:pic>
      <p:grpSp>
        <p:nvGrpSpPr>
          <p:cNvPr id="13" name="Group 12">
            <a:extLst>
              <a:ext uri="{FF2B5EF4-FFF2-40B4-BE49-F238E27FC236}">
                <a16:creationId xmlns:a16="http://schemas.microsoft.com/office/drawing/2014/main" id="{570C4E5C-DE9C-4332-ADEA-CF55B4809103}"/>
              </a:ext>
            </a:extLst>
          </p:cNvPr>
          <p:cNvGrpSpPr/>
          <p:nvPr/>
        </p:nvGrpSpPr>
        <p:grpSpPr>
          <a:xfrm>
            <a:off x="9925371" y="2727599"/>
            <a:ext cx="784644" cy="1402804"/>
            <a:chOff x="8938593" y="2615297"/>
            <a:chExt cx="784644" cy="1402804"/>
          </a:xfrm>
        </p:grpSpPr>
        <p:sp>
          <p:nvSpPr>
            <p:cNvPr id="12" name="TextBox 11">
              <a:extLst>
                <a:ext uri="{FF2B5EF4-FFF2-40B4-BE49-F238E27FC236}">
                  <a16:creationId xmlns:a16="http://schemas.microsoft.com/office/drawing/2014/main" id="{BAACCB9F-B75D-4232-89A1-7B2454A0C18A}"/>
                </a:ext>
              </a:extLst>
            </p:cNvPr>
            <p:cNvSpPr txBox="1"/>
            <p:nvPr/>
          </p:nvSpPr>
          <p:spPr>
            <a:xfrm>
              <a:off x="8938593" y="2615297"/>
              <a:ext cx="784644" cy="956923"/>
            </a:xfrm>
            <a:custGeom>
              <a:avLst/>
              <a:gdLst/>
              <a:ahLst/>
              <a:cxnLst/>
              <a:rect l="l" t="t" r="r" b="b"/>
              <a:pathLst>
                <a:path w="625957" h="956923">
                  <a:moveTo>
                    <a:pt x="294991" y="0"/>
                  </a:moveTo>
                  <a:cubicBezTo>
                    <a:pt x="391609" y="0"/>
                    <a:pt x="470924" y="35766"/>
                    <a:pt x="532937" y="107298"/>
                  </a:cubicBezTo>
                  <a:cubicBezTo>
                    <a:pt x="594951" y="178829"/>
                    <a:pt x="625957" y="270720"/>
                    <a:pt x="625957" y="382969"/>
                  </a:cubicBezTo>
                  <a:cubicBezTo>
                    <a:pt x="625957" y="458269"/>
                    <a:pt x="608313" y="525866"/>
                    <a:pt x="573023" y="585759"/>
                  </a:cubicBezTo>
                  <a:cubicBezTo>
                    <a:pt x="537734" y="645653"/>
                    <a:pt x="485828" y="702636"/>
                    <a:pt x="417305" y="756711"/>
                  </a:cubicBezTo>
                  <a:cubicBezTo>
                    <a:pt x="348782" y="810785"/>
                    <a:pt x="307326" y="847404"/>
                    <a:pt x="292936" y="866570"/>
                  </a:cubicBezTo>
                  <a:cubicBezTo>
                    <a:pt x="278546" y="885735"/>
                    <a:pt x="266554" y="915852"/>
                    <a:pt x="256961" y="956923"/>
                  </a:cubicBezTo>
                  <a:lnTo>
                    <a:pt x="220987" y="956923"/>
                  </a:lnTo>
                  <a:lnTo>
                    <a:pt x="220987" y="887110"/>
                  </a:lnTo>
                  <a:cubicBezTo>
                    <a:pt x="220987" y="815921"/>
                    <a:pt x="223042" y="765271"/>
                    <a:pt x="227154" y="735158"/>
                  </a:cubicBezTo>
                  <a:cubicBezTo>
                    <a:pt x="231265" y="705045"/>
                    <a:pt x="240344" y="671678"/>
                    <a:pt x="254392" y="635056"/>
                  </a:cubicBezTo>
                  <a:cubicBezTo>
                    <a:pt x="268439" y="598433"/>
                    <a:pt x="279574" y="574477"/>
                    <a:pt x="287797" y="563187"/>
                  </a:cubicBezTo>
                  <a:cubicBezTo>
                    <a:pt x="296019" y="551897"/>
                    <a:pt x="322401" y="523323"/>
                    <a:pt x="366941" y="477466"/>
                  </a:cubicBezTo>
                  <a:cubicBezTo>
                    <a:pt x="445057" y="398751"/>
                    <a:pt x="484115" y="321063"/>
                    <a:pt x="484115" y="244403"/>
                  </a:cubicBezTo>
                  <a:cubicBezTo>
                    <a:pt x="484115" y="185537"/>
                    <a:pt x="464415" y="137453"/>
                    <a:pt x="425014" y="100151"/>
                  </a:cubicBezTo>
                  <a:cubicBezTo>
                    <a:pt x="385613" y="62849"/>
                    <a:pt x="334050" y="44198"/>
                    <a:pt x="270323" y="44198"/>
                  </a:cubicBezTo>
                  <a:cubicBezTo>
                    <a:pt x="227839" y="44198"/>
                    <a:pt x="189124" y="54476"/>
                    <a:pt x="154177" y="75033"/>
                  </a:cubicBezTo>
                  <a:cubicBezTo>
                    <a:pt x="119230" y="95590"/>
                    <a:pt x="101757" y="117517"/>
                    <a:pt x="101757" y="140815"/>
                  </a:cubicBezTo>
                  <a:cubicBezTo>
                    <a:pt x="101757" y="151779"/>
                    <a:pt x="115804" y="160344"/>
                    <a:pt x="143898" y="166511"/>
                  </a:cubicBezTo>
                  <a:cubicBezTo>
                    <a:pt x="215162" y="185012"/>
                    <a:pt x="250794" y="226469"/>
                    <a:pt x="250794" y="290880"/>
                  </a:cubicBezTo>
                  <a:cubicBezTo>
                    <a:pt x="250794" y="325827"/>
                    <a:pt x="239831" y="354778"/>
                    <a:pt x="217903" y="377733"/>
                  </a:cubicBezTo>
                  <a:cubicBezTo>
                    <a:pt x="195976" y="400688"/>
                    <a:pt x="168567" y="412166"/>
                    <a:pt x="135676" y="412166"/>
                  </a:cubicBezTo>
                  <a:cubicBezTo>
                    <a:pt x="97303" y="412166"/>
                    <a:pt x="65097" y="398119"/>
                    <a:pt x="39058" y="370024"/>
                  </a:cubicBezTo>
                  <a:cubicBezTo>
                    <a:pt x="13020" y="341930"/>
                    <a:pt x="0" y="306983"/>
                    <a:pt x="0" y="265184"/>
                  </a:cubicBezTo>
                  <a:cubicBezTo>
                    <a:pt x="0" y="191179"/>
                    <a:pt x="28437" y="128481"/>
                    <a:pt x="85311" y="77089"/>
                  </a:cubicBezTo>
                  <a:cubicBezTo>
                    <a:pt x="142185" y="25697"/>
                    <a:pt x="212079" y="0"/>
                    <a:pt x="2949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latin typeface="Bodoni MT Condensed" panose="02070606080606020203" pitchFamily="18" charset="0"/>
                <a:ea typeface="Adobe Ming Std L" panose="02020300000000000000" pitchFamily="18" charset="-128"/>
                <a:cs typeface="Adobe Hebrew" panose="02040503050201020203" pitchFamily="18" charset="-79"/>
              </a:endParaRPr>
            </a:p>
          </p:txBody>
        </p:sp>
        <p:sp>
          <p:nvSpPr>
            <p:cNvPr id="11" name="TextBox 10">
              <a:extLst>
                <a:ext uri="{FF2B5EF4-FFF2-40B4-BE49-F238E27FC236}">
                  <a16:creationId xmlns:a16="http://schemas.microsoft.com/office/drawing/2014/main" id="{9B1A2512-7D7D-433E-B5AE-CD3AA09173D3}"/>
                </a:ext>
              </a:extLst>
            </p:cNvPr>
            <p:cNvSpPr txBox="1"/>
            <p:nvPr/>
          </p:nvSpPr>
          <p:spPr>
            <a:xfrm>
              <a:off x="9082170" y="3708720"/>
              <a:ext cx="309382" cy="309381"/>
            </a:xfrm>
            <a:custGeom>
              <a:avLst/>
              <a:gdLst/>
              <a:ahLst/>
              <a:cxnLst/>
              <a:rect l="l" t="t" r="r" b="b"/>
              <a:pathLst>
                <a:path w="309382" h="309381">
                  <a:moveTo>
                    <a:pt x="152121" y="0"/>
                  </a:moveTo>
                  <a:lnTo>
                    <a:pt x="154177" y="0"/>
                  </a:lnTo>
                  <a:cubicBezTo>
                    <a:pt x="197347" y="0"/>
                    <a:pt x="234006" y="15075"/>
                    <a:pt x="264156" y="45225"/>
                  </a:cubicBezTo>
                  <a:cubicBezTo>
                    <a:pt x="294307" y="75375"/>
                    <a:pt x="309382" y="111693"/>
                    <a:pt x="309382" y="154177"/>
                  </a:cubicBezTo>
                  <a:cubicBezTo>
                    <a:pt x="309382" y="197346"/>
                    <a:pt x="294307" y="234006"/>
                    <a:pt x="264156" y="264156"/>
                  </a:cubicBezTo>
                  <a:cubicBezTo>
                    <a:pt x="234006" y="294306"/>
                    <a:pt x="197347" y="309381"/>
                    <a:pt x="154177" y="309381"/>
                  </a:cubicBezTo>
                  <a:cubicBezTo>
                    <a:pt x="112378" y="309381"/>
                    <a:pt x="76232" y="294135"/>
                    <a:pt x="45739" y="263642"/>
                  </a:cubicBezTo>
                  <a:cubicBezTo>
                    <a:pt x="15247" y="233150"/>
                    <a:pt x="0" y="196661"/>
                    <a:pt x="0" y="154177"/>
                  </a:cubicBezTo>
                  <a:cubicBezTo>
                    <a:pt x="0" y="113063"/>
                    <a:pt x="15247" y="77089"/>
                    <a:pt x="45739" y="46253"/>
                  </a:cubicBezTo>
                  <a:cubicBezTo>
                    <a:pt x="76232" y="15418"/>
                    <a:pt x="111693" y="0"/>
                    <a:pt x="15212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latin typeface="Bodoni MT Condensed" panose="02070606080606020203" pitchFamily="18" charset="0"/>
                <a:ea typeface="Adobe Ming Std L" panose="02020300000000000000" pitchFamily="18" charset="-128"/>
                <a:cs typeface="Adobe Hebrew" panose="02040503050201020203" pitchFamily="18" charset="-79"/>
              </a:endParaRPr>
            </a:p>
          </p:txBody>
        </p:sp>
      </p:grpSp>
      <p:pic>
        <p:nvPicPr>
          <p:cNvPr id="6" name="Audio 5">
            <a:hlinkClick r:id="" action="ppaction://media"/>
            <a:extLst>
              <a:ext uri="{FF2B5EF4-FFF2-40B4-BE49-F238E27FC236}">
                <a16:creationId xmlns:a16="http://schemas.microsoft.com/office/drawing/2014/main" id="{73D086E2-1CEA-4B2E-4211-EC1D168D62C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4600395"/>
      </p:ext>
    </p:extLst>
  </p:cSld>
  <p:clrMapOvr>
    <a:masterClrMapping/>
  </p:clrMapOvr>
  <mc:AlternateContent xmlns:mc="http://schemas.openxmlformats.org/markup-compatibility/2006" xmlns:p14="http://schemas.microsoft.com/office/powerpoint/2010/main">
    <mc:Choice Requires="p14">
      <p:transition spd="slow" p14:dur="2000" advTm="16598"/>
    </mc:Choice>
    <mc:Fallback xmlns="">
      <p:transition spd="slow" advTm="1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90A9C9C-DED6-4D73-AE01-63DCC060D942}"/>
              </a:ext>
            </a:extLst>
          </p:cNvPr>
          <p:cNvSpPr>
            <a:spLocks noGrp="1"/>
          </p:cNvSpPr>
          <p:nvPr>
            <p:ph type="subTitle" idx="1"/>
          </p:nvPr>
        </p:nvSpPr>
        <p:spPr>
          <a:xfrm>
            <a:off x="1070112" y="4417927"/>
            <a:ext cx="10051775" cy="937592"/>
          </a:xfrm>
        </p:spPr>
        <p:txBody>
          <a:bodyPr/>
          <a:lstStyle/>
          <a:p>
            <a:r>
              <a:rPr lang="en-US" dirty="0"/>
              <a:t>ACT</a:t>
            </a:r>
            <a:r>
              <a:rPr lang="en-US" baseline="30000" dirty="0"/>
              <a:t>®</a:t>
            </a:r>
            <a:r>
              <a:rPr lang="en-US" dirty="0"/>
              <a:t> Aspire</a:t>
            </a:r>
            <a:r>
              <a:rPr lang="en-US" baseline="30000" dirty="0"/>
              <a:t>®</a:t>
            </a:r>
            <a:r>
              <a:rPr lang="en-US" dirty="0"/>
              <a:t> Summative Reports Overview</a:t>
            </a:r>
          </a:p>
          <a:p>
            <a:endParaRPr lang="en-US" baseline="30000" dirty="0"/>
          </a:p>
        </p:txBody>
      </p:sp>
      <p:pic>
        <p:nvPicPr>
          <p:cNvPr id="3" name="Graphic 2" descr="List with solid fill">
            <a:extLst>
              <a:ext uri="{FF2B5EF4-FFF2-40B4-BE49-F238E27FC236}">
                <a16:creationId xmlns:a16="http://schemas.microsoft.com/office/drawing/2014/main" id="{AB333FCF-80AF-EE58-B757-2AA6ED195EC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11493" y="990600"/>
            <a:ext cx="2438400" cy="2438400"/>
          </a:xfrm>
          <a:prstGeom prst="rect">
            <a:avLst/>
          </a:prstGeom>
        </p:spPr>
      </p:pic>
      <p:pic>
        <p:nvPicPr>
          <p:cNvPr id="6" name="Audio 5">
            <a:hlinkClick r:id="" action="ppaction://media"/>
            <a:extLst>
              <a:ext uri="{FF2B5EF4-FFF2-40B4-BE49-F238E27FC236}">
                <a16:creationId xmlns:a16="http://schemas.microsoft.com/office/drawing/2014/main" id="{A71B6520-2CCA-D86B-5179-FF6CCAD091C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3617739"/>
      </p:ext>
    </p:extLst>
  </p:cSld>
  <p:clrMapOvr>
    <a:masterClrMapping/>
  </p:clrMapOvr>
  <mc:AlternateContent xmlns:mc="http://schemas.openxmlformats.org/markup-compatibility/2006" xmlns:p14="http://schemas.microsoft.com/office/powerpoint/2010/main">
    <mc:Choice Requires="p14">
      <p:transition spd="slow" p14:dur="2000" advTm="7230"/>
    </mc:Choice>
    <mc:Fallback xmlns="">
      <p:transition spd="slow" advTm="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8EE6-E338-E713-C53C-459238C936F3}"/>
              </a:ext>
            </a:extLst>
          </p:cNvPr>
          <p:cNvSpPr>
            <a:spLocks noGrp="1"/>
          </p:cNvSpPr>
          <p:nvPr>
            <p:ph type="title"/>
          </p:nvPr>
        </p:nvSpPr>
        <p:spPr>
          <a:xfrm>
            <a:off x="1587933" y="1163782"/>
            <a:ext cx="10133012" cy="649575"/>
          </a:xfrm>
        </p:spPr>
        <p:txBody>
          <a:bodyPr/>
          <a:lstStyle/>
          <a:p>
            <a:r>
              <a:rPr lang="en-US" sz="2400" dirty="0"/>
              <a:t>Summative Reports: Current Progress</a:t>
            </a:r>
          </a:p>
        </p:txBody>
      </p:sp>
      <p:sp>
        <p:nvSpPr>
          <p:cNvPr id="4" name="Text Placeholder 3">
            <a:extLst>
              <a:ext uri="{FF2B5EF4-FFF2-40B4-BE49-F238E27FC236}">
                <a16:creationId xmlns:a16="http://schemas.microsoft.com/office/drawing/2014/main" id="{0C50ADEE-B981-1078-AB89-DD45A446C0B4}"/>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Current year average scale scores, average Composite scores, predicted future performance, and predicted ACT score ranges</a:t>
            </a:r>
          </a:p>
          <a:p>
            <a:pPr marL="800100" lvl="1" indent="-342900">
              <a:spcBef>
                <a:spcPts val="1200"/>
              </a:spcBef>
              <a:buFont typeface="Arial" panose="020B0604020202020204" pitchFamily="34" charset="0"/>
              <a:buChar char="•"/>
            </a:pPr>
            <a:r>
              <a:rPr lang="en-US" sz="2400" dirty="0"/>
              <a:t>Available at the district and school level</a:t>
            </a:r>
          </a:p>
        </p:txBody>
      </p:sp>
      <p:pic>
        <p:nvPicPr>
          <p:cNvPr id="8" name="Picture 7">
            <a:extLst>
              <a:ext uri="{FF2B5EF4-FFF2-40B4-BE49-F238E27FC236}">
                <a16:creationId xmlns:a16="http://schemas.microsoft.com/office/drawing/2014/main" id="{9A442435-BE71-B4E0-489B-4C2188771801}"/>
              </a:ext>
            </a:extLst>
          </p:cNvPr>
          <p:cNvPicPr>
            <a:picLocks noChangeAspect="1"/>
          </p:cNvPicPr>
          <p:nvPr/>
        </p:nvPicPr>
        <p:blipFill>
          <a:blip r:embed="rId5"/>
          <a:stretch>
            <a:fillRect/>
          </a:stretch>
        </p:blipFill>
        <p:spPr>
          <a:xfrm>
            <a:off x="5715000" y="1865376"/>
            <a:ext cx="6028571" cy="4645714"/>
          </a:xfrm>
          <a:prstGeom prst="rect">
            <a:avLst/>
          </a:prstGeom>
          <a:ln>
            <a:solidFill>
              <a:schemeClr val="accent1"/>
            </a:solidFill>
          </a:ln>
        </p:spPr>
      </p:pic>
      <p:pic>
        <p:nvPicPr>
          <p:cNvPr id="6" name="Audio 5">
            <a:hlinkClick r:id="" action="ppaction://media"/>
            <a:extLst>
              <a:ext uri="{FF2B5EF4-FFF2-40B4-BE49-F238E27FC236}">
                <a16:creationId xmlns:a16="http://schemas.microsoft.com/office/drawing/2014/main" id="{889A85F2-AB8F-F5E7-9096-B0095DFBBD1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163780"/>
      </p:ext>
    </p:extLst>
  </p:cSld>
  <p:clrMapOvr>
    <a:masterClrMapping/>
  </p:clrMapOvr>
  <mc:AlternateContent xmlns:mc="http://schemas.openxmlformats.org/markup-compatibility/2006" xmlns:p14="http://schemas.microsoft.com/office/powerpoint/2010/main">
    <mc:Choice Requires="p14">
      <p:transition spd="slow" p14:dur="2000" advTm="25146"/>
    </mc:Choice>
    <mc:Fallback xmlns="">
      <p:transition spd="slow" advTm="2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C1246-6A9F-6B99-753B-EBD51CD5E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A4213-C89B-E3DF-4C16-05BD87972C4C}"/>
              </a:ext>
            </a:extLst>
          </p:cNvPr>
          <p:cNvSpPr>
            <a:spLocks noGrp="1"/>
          </p:cNvSpPr>
          <p:nvPr>
            <p:ph type="title"/>
          </p:nvPr>
        </p:nvSpPr>
        <p:spPr>
          <a:xfrm>
            <a:off x="1587933" y="1163782"/>
            <a:ext cx="10133012" cy="649575"/>
          </a:xfrm>
        </p:spPr>
        <p:txBody>
          <a:bodyPr/>
          <a:lstStyle/>
          <a:p>
            <a:r>
              <a:rPr lang="en-US" sz="2400" dirty="0"/>
              <a:t>Summative Reports: Supplemental Scores</a:t>
            </a:r>
          </a:p>
        </p:txBody>
      </p:sp>
      <p:sp>
        <p:nvSpPr>
          <p:cNvPr id="4" name="Text Placeholder 3">
            <a:extLst>
              <a:ext uri="{FF2B5EF4-FFF2-40B4-BE49-F238E27FC236}">
                <a16:creationId xmlns:a16="http://schemas.microsoft.com/office/drawing/2014/main" id="{968F1F6A-CE72-D8FF-3418-59812F1133BD}"/>
              </a:ext>
            </a:extLst>
          </p:cNvPr>
          <p:cNvSpPr>
            <a:spLocks noGrp="1"/>
          </p:cNvSpPr>
          <p:nvPr>
            <p:ph type="body" sz="half" idx="2"/>
          </p:nvPr>
        </p:nvSpPr>
        <p:spPr>
          <a:xfrm>
            <a:off x="839788" y="2057399"/>
            <a:ext cx="4189412"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National Percentile Ranks, ELA, STEM, Progress with Text Complexity, and Progress Toward Career Readiness</a:t>
            </a:r>
          </a:p>
          <a:p>
            <a:pPr marL="800100" lvl="1" indent="-342900">
              <a:spcBef>
                <a:spcPts val="1200"/>
              </a:spcBef>
              <a:buFont typeface="Arial" panose="020B0604020202020204" pitchFamily="34" charset="0"/>
              <a:buChar char="•"/>
            </a:pPr>
            <a:r>
              <a:rPr lang="en-US" sz="2400" dirty="0"/>
              <a:t>Available at the district and school level</a:t>
            </a:r>
          </a:p>
          <a:p>
            <a:pPr lvl="1">
              <a:spcBef>
                <a:spcPts val="1200"/>
              </a:spcBef>
            </a:pPr>
            <a:endParaRPr lang="en-US" sz="2400" dirty="0"/>
          </a:p>
        </p:txBody>
      </p:sp>
      <p:pic>
        <p:nvPicPr>
          <p:cNvPr id="5" name="Picture 4">
            <a:extLst>
              <a:ext uri="{FF2B5EF4-FFF2-40B4-BE49-F238E27FC236}">
                <a16:creationId xmlns:a16="http://schemas.microsoft.com/office/drawing/2014/main" id="{A266F3E8-B5B0-D655-B3E5-CAEE276EF21B}"/>
              </a:ext>
            </a:extLst>
          </p:cNvPr>
          <p:cNvPicPr>
            <a:picLocks noChangeAspect="1"/>
          </p:cNvPicPr>
          <p:nvPr/>
        </p:nvPicPr>
        <p:blipFill>
          <a:blip r:embed="rId5"/>
          <a:stretch>
            <a:fillRect/>
          </a:stretch>
        </p:blipFill>
        <p:spPr>
          <a:xfrm>
            <a:off x="5715231" y="1861847"/>
            <a:ext cx="6005714" cy="4640000"/>
          </a:xfrm>
          <a:prstGeom prst="rect">
            <a:avLst/>
          </a:prstGeom>
          <a:ln>
            <a:solidFill>
              <a:schemeClr val="accent1"/>
            </a:solidFill>
          </a:ln>
        </p:spPr>
      </p:pic>
      <p:pic>
        <p:nvPicPr>
          <p:cNvPr id="7" name="Audio 6">
            <a:hlinkClick r:id="" action="ppaction://media"/>
            <a:extLst>
              <a:ext uri="{FF2B5EF4-FFF2-40B4-BE49-F238E27FC236}">
                <a16:creationId xmlns:a16="http://schemas.microsoft.com/office/drawing/2014/main" id="{D98DAFCF-DF6B-771F-B04B-BD1CD11F965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0212766"/>
      </p:ext>
    </p:extLst>
  </p:cSld>
  <p:clrMapOvr>
    <a:masterClrMapping/>
  </p:clrMapOvr>
  <mc:AlternateContent xmlns:mc="http://schemas.openxmlformats.org/markup-compatibility/2006" xmlns:p14="http://schemas.microsoft.com/office/powerpoint/2010/main">
    <mc:Choice Requires="p14">
      <p:transition spd="slow" p14:dur="2000" advTm="17125"/>
    </mc:Choice>
    <mc:Fallback xmlns="">
      <p:transition spd="slow" advTm="1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101E5-CBD8-8523-DC9D-9D23A037A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549AD-667F-48CE-B47A-97E221A24886}"/>
              </a:ext>
            </a:extLst>
          </p:cNvPr>
          <p:cNvSpPr>
            <a:spLocks noGrp="1"/>
          </p:cNvSpPr>
          <p:nvPr>
            <p:ph type="title"/>
          </p:nvPr>
        </p:nvSpPr>
        <p:spPr>
          <a:xfrm>
            <a:off x="1587932" y="1163782"/>
            <a:ext cx="10604067" cy="649575"/>
          </a:xfrm>
        </p:spPr>
        <p:txBody>
          <a:bodyPr/>
          <a:lstStyle/>
          <a:p>
            <a:r>
              <a:rPr lang="en-US" sz="2400" dirty="0"/>
              <a:t>Summative Reports: Subject Proficiency by Student</a:t>
            </a:r>
          </a:p>
        </p:txBody>
      </p:sp>
      <p:sp>
        <p:nvSpPr>
          <p:cNvPr id="4" name="Text Placeholder 3">
            <a:extLst>
              <a:ext uri="{FF2B5EF4-FFF2-40B4-BE49-F238E27FC236}">
                <a16:creationId xmlns:a16="http://schemas.microsoft.com/office/drawing/2014/main" id="{67EC29EB-699C-9A8B-B809-CC5569AE2579}"/>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Summary of subject performance for each student, measured by ACT readiness levels</a:t>
            </a:r>
          </a:p>
          <a:p>
            <a:pPr marL="800100" lvl="1" indent="-342900">
              <a:spcBef>
                <a:spcPts val="1200"/>
              </a:spcBef>
              <a:buFont typeface="Arial" panose="020B0604020202020204" pitchFamily="34" charset="0"/>
              <a:buChar char="•"/>
            </a:pPr>
            <a:r>
              <a:rPr lang="en-US" sz="2400" dirty="0"/>
              <a:t>Available at the school level</a:t>
            </a:r>
          </a:p>
          <a:p>
            <a:pPr lvl="1">
              <a:spcBef>
                <a:spcPts val="1200"/>
              </a:spcBef>
            </a:pPr>
            <a:endParaRPr lang="en-US" sz="2400" dirty="0"/>
          </a:p>
        </p:txBody>
      </p:sp>
      <p:pic>
        <p:nvPicPr>
          <p:cNvPr id="6" name="Picture 5">
            <a:extLst>
              <a:ext uri="{FF2B5EF4-FFF2-40B4-BE49-F238E27FC236}">
                <a16:creationId xmlns:a16="http://schemas.microsoft.com/office/drawing/2014/main" id="{B1A9B734-0B1E-B943-908C-09C34DDCAABE}"/>
              </a:ext>
            </a:extLst>
          </p:cNvPr>
          <p:cNvPicPr>
            <a:picLocks noChangeAspect="1"/>
          </p:cNvPicPr>
          <p:nvPr/>
        </p:nvPicPr>
        <p:blipFill>
          <a:blip r:embed="rId5"/>
          <a:stretch>
            <a:fillRect/>
          </a:stretch>
        </p:blipFill>
        <p:spPr>
          <a:xfrm>
            <a:off x="5715000" y="1865376"/>
            <a:ext cx="6011429" cy="4645714"/>
          </a:xfrm>
          <a:prstGeom prst="rect">
            <a:avLst/>
          </a:prstGeom>
          <a:ln>
            <a:solidFill>
              <a:schemeClr val="accent1"/>
            </a:solidFill>
          </a:ln>
        </p:spPr>
      </p:pic>
      <p:pic>
        <p:nvPicPr>
          <p:cNvPr id="19" name="Audio 18">
            <a:hlinkClick r:id="" action="ppaction://media"/>
            <a:extLst>
              <a:ext uri="{FF2B5EF4-FFF2-40B4-BE49-F238E27FC236}">
                <a16:creationId xmlns:a16="http://schemas.microsoft.com/office/drawing/2014/main" id="{23E9D482-BC5A-10FE-EBEA-B7A8A5F474D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0897562"/>
      </p:ext>
    </p:extLst>
  </p:cSld>
  <p:clrMapOvr>
    <a:masterClrMapping/>
  </p:clrMapOvr>
  <mc:AlternateContent xmlns:mc="http://schemas.openxmlformats.org/markup-compatibility/2006" xmlns:p14="http://schemas.microsoft.com/office/powerpoint/2010/main">
    <mc:Choice Requires="p14">
      <p:transition spd="slow" p14:dur="2000" advTm="20050"/>
    </mc:Choice>
    <mc:Fallback xmlns="">
      <p:transition spd="slow" advTm="2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9FF33-4CA8-28EE-F749-45F43AB2A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AC03E-8A04-3238-7264-9F9E4664FA83}"/>
              </a:ext>
            </a:extLst>
          </p:cNvPr>
          <p:cNvSpPr>
            <a:spLocks noGrp="1"/>
          </p:cNvSpPr>
          <p:nvPr>
            <p:ph type="title"/>
          </p:nvPr>
        </p:nvSpPr>
        <p:spPr>
          <a:xfrm>
            <a:off x="1587932" y="1163782"/>
            <a:ext cx="10604067" cy="649575"/>
          </a:xfrm>
        </p:spPr>
        <p:txBody>
          <a:bodyPr/>
          <a:lstStyle/>
          <a:p>
            <a:r>
              <a:rPr lang="en-US" sz="2400" dirty="0"/>
              <a:t>Summative Reports: Subject Proficiency by Demographic</a:t>
            </a:r>
          </a:p>
        </p:txBody>
      </p:sp>
      <p:sp>
        <p:nvSpPr>
          <p:cNvPr id="4" name="Text Placeholder 3">
            <a:extLst>
              <a:ext uri="{FF2B5EF4-FFF2-40B4-BE49-F238E27FC236}">
                <a16:creationId xmlns:a16="http://schemas.microsoft.com/office/drawing/2014/main" id="{AF81E180-75EC-8BF5-E0F7-57369200574F}"/>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Summary of subject performance by demographic group, measured by ACT readiness levels</a:t>
            </a:r>
          </a:p>
          <a:p>
            <a:pPr marL="800100" lvl="1" indent="-342900">
              <a:spcBef>
                <a:spcPts val="1200"/>
              </a:spcBef>
              <a:buFont typeface="Arial" panose="020B0604020202020204" pitchFamily="34" charset="0"/>
              <a:buChar char="•"/>
            </a:pPr>
            <a:r>
              <a:rPr lang="en-US" sz="2400" dirty="0"/>
              <a:t>Available at the district and school level</a:t>
            </a:r>
          </a:p>
          <a:p>
            <a:pPr marL="800100" lvl="1" indent="-342900">
              <a:spcBef>
                <a:spcPts val="1200"/>
              </a:spcBef>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4B07E155-A0DA-8F01-2683-0648AB2B5E37}"/>
              </a:ext>
            </a:extLst>
          </p:cNvPr>
          <p:cNvPicPr>
            <a:picLocks noChangeAspect="1"/>
          </p:cNvPicPr>
          <p:nvPr/>
        </p:nvPicPr>
        <p:blipFill>
          <a:blip r:embed="rId5"/>
          <a:stretch>
            <a:fillRect/>
          </a:stretch>
        </p:blipFill>
        <p:spPr>
          <a:xfrm>
            <a:off x="5715000" y="1865376"/>
            <a:ext cx="5988571" cy="4634285"/>
          </a:xfrm>
          <a:prstGeom prst="rect">
            <a:avLst/>
          </a:prstGeom>
          <a:ln>
            <a:solidFill>
              <a:schemeClr val="accent1"/>
            </a:solidFill>
          </a:ln>
        </p:spPr>
      </p:pic>
      <p:pic>
        <p:nvPicPr>
          <p:cNvPr id="7" name="Audio 6">
            <a:hlinkClick r:id="" action="ppaction://media"/>
            <a:extLst>
              <a:ext uri="{FF2B5EF4-FFF2-40B4-BE49-F238E27FC236}">
                <a16:creationId xmlns:a16="http://schemas.microsoft.com/office/drawing/2014/main" id="{20EE9F03-FD70-D407-CC79-F52C7CA342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7765783"/>
      </p:ext>
    </p:extLst>
  </p:cSld>
  <p:clrMapOvr>
    <a:masterClrMapping/>
  </p:clrMapOvr>
  <mc:AlternateContent xmlns:mc="http://schemas.openxmlformats.org/markup-compatibility/2006" xmlns:p14="http://schemas.microsoft.com/office/powerpoint/2010/main">
    <mc:Choice Requires="p14">
      <p:transition spd="slow" p14:dur="2000" advTm="23034"/>
    </mc:Choice>
    <mc:Fallback xmlns="">
      <p:transition spd="slow" advTm="2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9819A-DA26-81D0-2417-9A30D035B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63E47-354B-4010-1ECF-4CE455B9E1C7}"/>
              </a:ext>
            </a:extLst>
          </p:cNvPr>
          <p:cNvSpPr>
            <a:spLocks noGrp="1"/>
          </p:cNvSpPr>
          <p:nvPr>
            <p:ph type="title"/>
          </p:nvPr>
        </p:nvSpPr>
        <p:spPr>
          <a:xfrm>
            <a:off x="1587932" y="1163782"/>
            <a:ext cx="10604067" cy="649575"/>
          </a:xfrm>
        </p:spPr>
        <p:txBody>
          <a:bodyPr/>
          <a:lstStyle/>
          <a:p>
            <a:r>
              <a:rPr lang="en-US" sz="2400" dirty="0"/>
              <a:t>Summative Reports: Subject Proficiency by Grade</a:t>
            </a:r>
          </a:p>
        </p:txBody>
      </p:sp>
      <p:sp>
        <p:nvSpPr>
          <p:cNvPr id="4" name="Text Placeholder 3">
            <a:extLst>
              <a:ext uri="{FF2B5EF4-FFF2-40B4-BE49-F238E27FC236}">
                <a16:creationId xmlns:a16="http://schemas.microsoft.com/office/drawing/2014/main" id="{08E0D765-61AD-7D23-92D7-AAEE3252336C}"/>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ACT readiness level distribution by subject and grade</a:t>
            </a:r>
          </a:p>
          <a:p>
            <a:pPr marL="800100" lvl="1" indent="-342900">
              <a:spcBef>
                <a:spcPts val="1200"/>
              </a:spcBef>
              <a:buFont typeface="Arial" panose="020B0604020202020204" pitchFamily="34" charset="0"/>
              <a:buChar char="•"/>
            </a:pPr>
            <a:r>
              <a:rPr lang="en-US" sz="2400" dirty="0"/>
              <a:t>Available at the district and school level</a:t>
            </a:r>
          </a:p>
          <a:p>
            <a:pPr marL="800100" lvl="1" indent="-342900">
              <a:spcBef>
                <a:spcPts val="1200"/>
              </a:spcBef>
              <a:buFont typeface="Arial" panose="020B0604020202020204" pitchFamily="34" charset="0"/>
              <a:buChar char="•"/>
            </a:pPr>
            <a:endParaRPr lang="en-US" sz="2400" dirty="0"/>
          </a:p>
        </p:txBody>
      </p:sp>
      <p:pic>
        <p:nvPicPr>
          <p:cNvPr id="6" name="Picture 5">
            <a:extLst>
              <a:ext uri="{FF2B5EF4-FFF2-40B4-BE49-F238E27FC236}">
                <a16:creationId xmlns:a16="http://schemas.microsoft.com/office/drawing/2014/main" id="{D898EDEE-3CC5-95DC-77BB-227E4F8346D0}"/>
              </a:ext>
            </a:extLst>
          </p:cNvPr>
          <p:cNvPicPr>
            <a:picLocks noChangeAspect="1"/>
          </p:cNvPicPr>
          <p:nvPr/>
        </p:nvPicPr>
        <p:blipFill>
          <a:blip r:embed="rId5"/>
          <a:stretch>
            <a:fillRect/>
          </a:stretch>
        </p:blipFill>
        <p:spPr>
          <a:xfrm>
            <a:off x="5715000" y="1865376"/>
            <a:ext cx="6022857" cy="4651429"/>
          </a:xfrm>
          <a:prstGeom prst="rect">
            <a:avLst/>
          </a:prstGeom>
          <a:ln>
            <a:solidFill>
              <a:schemeClr val="accent1"/>
            </a:solidFill>
          </a:ln>
        </p:spPr>
      </p:pic>
      <p:pic>
        <p:nvPicPr>
          <p:cNvPr id="7" name="Audio 6">
            <a:hlinkClick r:id="" action="ppaction://media"/>
            <a:extLst>
              <a:ext uri="{FF2B5EF4-FFF2-40B4-BE49-F238E27FC236}">
                <a16:creationId xmlns:a16="http://schemas.microsoft.com/office/drawing/2014/main" id="{FE71CEB5-0114-89DC-B2C9-6D4A58A6CC2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3227906"/>
      </p:ext>
    </p:extLst>
  </p:cSld>
  <p:clrMapOvr>
    <a:masterClrMapping/>
  </p:clrMapOvr>
  <mc:AlternateContent xmlns:mc="http://schemas.openxmlformats.org/markup-compatibility/2006" xmlns:p14="http://schemas.microsoft.com/office/powerpoint/2010/main">
    <mc:Choice Requires="p14">
      <p:transition spd="slow" p14:dur="2000" advTm="9085"/>
    </mc:Choice>
    <mc:Fallback xmlns="">
      <p:transition spd="slow" advTm="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BE569-A719-540C-D641-08FC6A3C8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32DE80-5F4A-C8A4-9611-F6EEF7C85DCA}"/>
              </a:ext>
            </a:extLst>
          </p:cNvPr>
          <p:cNvSpPr>
            <a:spLocks noGrp="1"/>
          </p:cNvSpPr>
          <p:nvPr>
            <p:ph type="title"/>
          </p:nvPr>
        </p:nvSpPr>
        <p:spPr>
          <a:xfrm>
            <a:off x="1587932" y="1163782"/>
            <a:ext cx="10604067" cy="649575"/>
          </a:xfrm>
        </p:spPr>
        <p:txBody>
          <a:bodyPr/>
          <a:lstStyle/>
          <a:p>
            <a:r>
              <a:rPr lang="en-US" sz="2400" dirty="0"/>
              <a:t>Summative Reports: Subject Proficiency by School</a:t>
            </a:r>
          </a:p>
        </p:txBody>
      </p:sp>
      <p:sp>
        <p:nvSpPr>
          <p:cNvPr id="4" name="Text Placeholder 3">
            <a:extLst>
              <a:ext uri="{FF2B5EF4-FFF2-40B4-BE49-F238E27FC236}">
                <a16:creationId xmlns:a16="http://schemas.microsoft.com/office/drawing/2014/main" id="{B73F5F23-3915-2C2B-70D2-AAFAB96DC716}"/>
              </a:ext>
            </a:extLst>
          </p:cNvPr>
          <p:cNvSpPr>
            <a:spLocks noGrp="1"/>
          </p:cNvSpPr>
          <p:nvPr>
            <p:ph type="body" sz="half" idx="2"/>
          </p:nvPr>
        </p:nvSpPr>
        <p:spPr>
          <a:xfrm>
            <a:off x="839788" y="2057399"/>
            <a:ext cx="4300248" cy="4052455"/>
          </a:xfrm>
        </p:spPr>
        <p:txBody>
          <a:bodyPr/>
          <a:lstStyle/>
          <a:p>
            <a:pPr marL="342900" indent="-342900">
              <a:buFont typeface="Arial" panose="020B0604020202020204" pitchFamily="34" charset="0"/>
              <a:buChar char="•"/>
            </a:pPr>
            <a:r>
              <a:rPr lang="en-US" sz="2400" dirty="0"/>
              <a:t>Report Description:</a:t>
            </a:r>
          </a:p>
          <a:p>
            <a:pPr marL="800100" lvl="1" indent="-342900">
              <a:spcBef>
                <a:spcPts val="1200"/>
              </a:spcBef>
              <a:buFont typeface="Arial" panose="020B0604020202020204" pitchFamily="34" charset="0"/>
              <a:buChar char="•"/>
            </a:pPr>
            <a:r>
              <a:rPr lang="en-US" sz="2400" dirty="0"/>
              <a:t>ACT readiness level distribution by subject and school</a:t>
            </a:r>
          </a:p>
          <a:p>
            <a:pPr marL="800100" lvl="1" indent="-342900">
              <a:spcBef>
                <a:spcPts val="1200"/>
              </a:spcBef>
              <a:buFont typeface="Arial" panose="020B0604020202020204" pitchFamily="34" charset="0"/>
              <a:buChar char="•"/>
            </a:pPr>
            <a:r>
              <a:rPr lang="en-US" sz="2400" dirty="0"/>
              <a:t>Available at the district level</a:t>
            </a:r>
          </a:p>
          <a:p>
            <a:pPr marL="800100" lvl="1" indent="-342900">
              <a:spcBef>
                <a:spcPts val="1200"/>
              </a:spcBef>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1B80DD41-3809-CEDE-4857-3CE4F1DB85A9}"/>
              </a:ext>
            </a:extLst>
          </p:cNvPr>
          <p:cNvPicPr>
            <a:picLocks noChangeAspect="1"/>
          </p:cNvPicPr>
          <p:nvPr/>
        </p:nvPicPr>
        <p:blipFill>
          <a:blip r:embed="rId5"/>
          <a:stretch>
            <a:fillRect/>
          </a:stretch>
        </p:blipFill>
        <p:spPr>
          <a:xfrm>
            <a:off x="5715000" y="1865376"/>
            <a:ext cx="6005714" cy="4640000"/>
          </a:xfrm>
          <a:prstGeom prst="rect">
            <a:avLst/>
          </a:prstGeom>
          <a:ln>
            <a:solidFill>
              <a:schemeClr val="accent1"/>
            </a:solidFill>
          </a:ln>
        </p:spPr>
      </p:pic>
      <p:pic>
        <p:nvPicPr>
          <p:cNvPr id="7" name="Audio 6">
            <a:hlinkClick r:id="" action="ppaction://media"/>
            <a:extLst>
              <a:ext uri="{FF2B5EF4-FFF2-40B4-BE49-F238E27FC236}">
                <a16:creationId xmlns:a16="http://schemas.microsoft.com/office/drawing/2014/main" id="{0D035ADC-4B04-5468-FF20-BD349F6E0F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0191275"/>
      </p:ext>
    </p:extLst>
  </p:cSld>
  <p:clrMapOvr>
    <a:masterClrMapping/>
  </p:clrMapOvr>
  <mc:AlternateContent xmlns:mc="http://schemas.openxmlformats.org/markup-compatibility/2006" xmlns:p14="http://schemas.microsoft.com/office/powerpoint/2010/main">
    <mc:Choice Requires="p14">
      <p:transition spd="slow" p14:dur="2000" advTm="9004"/>
    </mc:Choice>
    <mc:Fallback xmlns="">
      <p:transition spd="slow" advTm="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49b5b9-a32c-4183-9b2f-d7fe9087c203" xsi:nil="true"/>
    <lcf76f155ced4ddcb4097134ff3c332f xmlns="6e03043a-91b4-430d-9397-a94a796b0a4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483F8DB2D76849BD1C17C49A3FFA8D" ma:contentTypeVersion="20" ma:contentTypeDescription="Create a new document." ma:contentTypeScope="" ma:versionID="24f3c1d5220acd1f686ebf6a87695f55">
  <xsd:schema xmlns:xsd="http://www.w3.org/2001/XMLSchema" xmlns:xs="http://www.w3.org/2001/XMLSchema" xmlns:p="http://schemas.microsoft.com/office/2006/metadata/properties" xmlns:ns1="http://schemas.microsoft.com/sharepoint/v3" xmlns:ns2="6e03043a-91b4-430d-9397-a94a796b0a4d" xmlns:ns3="5c49b5b9-a32c-4183-9b2f-d7fe9087c203" targetNamespace="http://schemas.microsoft.com/office/2006/metadata/properties" ma:root="true" ma:fieldsID="4d9be648aa0fef8aa7da2e7973a87548" ns1:_="" ns2:_="" ns3:_="">
    <xsd:import namespace="http://schemas.microsoft.com/sharepoint/v3"/>
    <xsd:import namespace="6e03043a-91b4-430d-9397-a94a796b0a4d"/>
    <xsd:import namespace="5c49b5b9-a32c-4183-9b2f-d7fe9087c2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03043a-91b4-430d-9397-a94a796b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9b5b9-a32c-4183-9b2f-d7fe9087c2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3041e26-895f-487a-bf97-19eb3c584e00}" ma:internalName="TaxCatchAll" ma:showField="CatchAllData" ma:web="5c49b5b9-a32c-4183-9b2f-d7fe9087c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FA2EAD-D6A7-4127-AB0B-054A9E4DE49A}">
  <ds:schemaRefs>
    <ds:schemaRef ds:uri="http://schemas.microsoft.com/sharepoint/v3/contenttype/forms"/>
  </ds:schemaRefs>
</ds:datastoreItem>
</file>

<file path=customXml/itemProps2.xml><?xml version="1.0" encoding="utf-8"?>
<ds:datastoreItem xmlns:ds="http://schemas.openxmlformats.org/officeDocument/2006/customXml" ds:itemID="{732F0D9A-63D4-481C-8D0A-D4BE92B2FA75}">
  <ds:schemaRefs>
    <ds:schemaRef ds:uri="http://purl.org/dc/dcmitype/"/>
    <ds:schemaRef ds:uri="http://purl.org/dc/elements/1.1/"/>
    <ds:schemaRef ds:uri="http://www.w3.org/XML/1998/namespace"/>
    <ds:schemaRef ds:uri="5c49b5b9-a32c-4183-9b2f-d7fe9087c203"/>
    <ds:schemaRef ds:uri="http://schemas.microsoft.com/office/2006/documentManagement/types"/>
    <ds:schemaRef ds:uri="http://schemas.microsoft.com/office/2006/metadata/properties"/>
    <ds:schemaRef ds:uri="6e03043a-91b4-430d-9397-a94a796b0a4d"/>
    <ds:schemaRef ds:uri="http://schemas.microsoft.com/office/infopath/2007/PartnerControls"/>
    <ds:schemaRef ds:uri="http://schemas.openxmlformats.org/package/2006/metadata/core-properties"/>
    <ds:schemaRef ds:uri="http://purl.org/dc/terms/"/>
    <ds:schemaRef ds:uri="http://schemas.microsoft.com/sharepoint/v3"/>
  </ds:schemaRefs>
</ds:datastoreItem>
</file>

<file path=customXml/itemProps3.xml><?xml version="1.0" encoding="utf-8"?>
<ds:datastoreItem xmlns:ds="http://schemas.openxmlformats.org/officeDocument/2006/customXml" ds:itemID="{4212CE71-5A44-474A-9413-0C50BDBEBB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03043a-91b4-430d-9397-a94a796b0a4d"/>
    <ds:schemaRef ds:uri="5c49b5b9-a32c-4183-9b2f-d7fe9087c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
  <TotalTime>20488</TotalTime>
  <Words>1476</Words>
  <Application>Microsoft Office PowerPoint</Application>
  <PresentationFormat>Widescreen</PresentationFormat>
  <Paragraphs>152</Paragraphs>
  <Slides>25</Slides>
  <Notes>25</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Aspire Theme</vt:lpstr>
      <vt:lpstr>ACT® Aspire®</vt:lpstr>
      <vt:lpstr>Agenda</vt:lpstr>
      <vt:lpstr>PowerPoint Presentation</vt:lpstr>
      <vt:lpstr>Summative Reports: Current Progress</vt:lpstr>
      <vt:lpstr>Summative Reports: Supplemental Scores</vt:lpstr>
      <vt:lpstr>Summative Reports: Subject Proficiency by Student</vt:lpstr>
      <vt:lpstr>Summative Reports: Subject Proficiency by Demographic</vt:lpstr>
      <vt:lpstr>Summative Reports: Subject Proficiency by Grade</vt:lpstr>
      <vt:lpstr>Summative Reports: Subject Proficiency by School</vt:lpstr>
      <vt:lpstr>Summative Reports: Skill Proficiency by Demographic</vt:lpstr>
      <vt:lpstr>Summative Reports: Skill Proficiency by subject</vt:lpstr>
      <vt:lpstr>Summative Reports: Skill Proficiency by school</vt:lpstr>
      <vt:lpstr>Summative Reports: individual student report (1 page)</vt:lpstr>
      <vt:lpstr>Summative Reports: individual student report (2 page)</vt:lpstr>
      <vt:lpstr>student Performance file (SPF) </vt:lpstr>
      <vt:lpstr>PowerPoint Presentation</vt:lpstr>
      <vt:lpstr>Downloading Summative reports in pearsonaccess next</vt:lpstr>
      <vt:lpstr>Downloading Summative reports in pearsonaccess next</vt:lpstr>
      <vt:lpstr>PowerPoint Presentation</vt:lpstr>
      <vt:lpstr>Ondemand reports in pearsonaccess next</vt:lpstr>
      <vt:lpstr>Ondemand reports in pearsonaccess next</vt:lpstr>
      <vt:lpstr>Ondemand reports in pearsonaccess next</vt:lpstr>
      <vt:lpstr>PowerPoint Presentation</vt:lpstr>
      <vt:lpstr>Resources</vt:lpstr>
      <vt:lpstr>Questions? We’re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 Thomsen</dc:creator>
  <cp:lastModifiedBy>Erica Baltierra</cp:lastModifiedBy>
  <cp:revision>73</cp:revision>
  <dcterms:created xsi:type="dcterms:W3CDTF">2017-08-07T12:45:14Z</dcterms:created>
  <dcterms:modified xsi:type="dcterms:W3CDTF">2026-01-09T21:42:50Z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0x010100FF483F8DB2D76849BD1C17C49A3FFA8D</vt:lpwstr>
  </property>
  <property fmtid="{D5CDD505-2E9C-101B-9397-08002B2CF9AE}" pid="3" name="MSIP_Label_b1a9ee2d-7f97-43f8-9c16-151195c3e305_Enabled">
    <vt:lpwstr>true</vt:lpwstr>
  </property>
  <property fmtid="{D5CDD505-2E9C-101B-9397-08002B2CF9AE}" pid="4" name="MSIP_Label_b1a9ee2d-7f97-43f8-9c16-151195c3e305_SetDate">
    <vt:lpwstr>2023-10-04T18:32:27Z</vt:lpwstr>
  </property>
  <property fmtid="{D5CDD505-2E9C-101B-9397-08002B2CF9AE}" pid="5" name="MSIP_Label_b1a9ee2d-7f97-43f8-9c16-151195c3e305_Method">
    <vt:lpwstr>Standard</vt:lpwstr>
  </property>
  <property fmtid="{D5CDD505-2E9C-101B-9397-08002B2CF9AE}" pid="6" name="MSIP_Label_b1a9ee2d-7f97-43f8-9c16-151195c3e305_Name">
    <vt:lpwstr>b1a9ee2d-7f97-43f8-9c16-151195c3e305</vt:lpwstr>
  </property>
  <property fmtid="{D5CDD505-2E9C-101B-9397-08002B2CF9AE}" pid="7" name="MSIP_Label_b1a9ee2d-7f97-43f8-9c16-151195c3e305_SiteId">
    <vt:lpwstr>65cb0346-9d88-41d9-8ca6-f72047670d0f</vt:lpwstr>
  </property>
  <property fmtid="{D5CDD505-2E9C-101B-9397-08002B2CF9AE}" pid="8" name="MSIP_Label_b1a9ee2d-7f97-43f8-9c16-151195c3e305_ActionId">
    <vt:lpwstr>9f913b62-ef7b-4885-ac79-56d9bcca12ff</vt:lpwstr>
  </property>
  <property fmtid="{D5CDD505-2E9C-101B-9397-08002B2CF9AE}" pid="9" name="MSIP_Label_b1a9ee2d-7f97-43f8-9c16-151195c3e305_ContentBits">
    <vt:lpwstr>0</vt:lpwstr>
  </property>
  <property fmtid="{D5CDD505-2E9C-101B-9397-08002B2CF9AE}" pid="10" name="MediaServiceImageTags">
    <vt:lpwstr/>
  </property>
</Properties>
</file>